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46"/>
  </p:notesMasterIdLst>
  <p:sldIdLst>
    <p:sldId id="264" r:id="rId2"/>
    <p:sldId id="258" r:id="rId3"/>
    <p:sldId id="313" r:id="rId4"/>
    <p:sldId id="323" r:id="rId5"/>
    <p:sldId id="310" r:id="rId6"/>
    <p:sldId id="320" r:id="rId7"/>
    <p:sldId id="321" r:id="rId8"/>
    <p:sldId id="317" r:id="rId9"/>
    <p:sldId id="265" r:id="rId10"/>
    <p:sldId id="373" r:id="rId11"/>
    <p:sldId id="374" r:id="rId12"/>
    <p:sldId id="296" r:id="rId13"/>
    <p:sldId id="375" r:id="rId14"/>
    <p:sldId id="376" r:id="rId15"/>
    <p:sldId id="377" r:id="rId16"/>
    <p:sldId id="369" r:id="rId17"/>
    <p:sldId id="370" r:id="rId18"/>
    <p:sldId id="371" r:id="rId19"/>
    <p:sldId id="344" r:id="rId20"/>
    <p:sldId id="345" r:id="rId21"/>
    <p:sldId id="346" r:id="rId22"/>
    <p:sldId id="347" r:id="rId23"/>
    <p:sldId id="348" r:id="rId24"/>
    <p:sldId id="349" r:id="rId25"/>
    <p:sldId id="350" r:id="rId26"/>
    <p:sldId id="351" r:id="rId27"/>
    <p:sldId id="332" r:id="rId28"/>
    <p:sldId id="361" r:id="rId29"/>
    <p:sldId id="333" r:id="rId30"/>
    <p:sldId id="378" r:id="rId31"/>
    <p:sldId id="335" r:id="rId32"/>
    <p:sldId id="357" r:id="rId33"/>
    <p:sldId id="362" r:id="rId34"/>
    <p:sldId id="358" r:id="rId35"/>
    <p:sldId id="359" r:id="rId36"/>
    <p:sldId id="363" r:id="rId37"/>
    <p:sldId id="379" r:id="rId38"/>
    <p:sldId id="380" r:id="rId39"/>
    <p:sldId id="381" r:id="rId40"/>
    <p:sldId id="338" r:id="rId41"/>
    <p:sldId id="364" r:id="rId42"/>
    <p:sldId id="382" r:id="rId43"/>
    <p:sldId id="383" r:id="rId44"/>
    <p:sldId id="372" r:id="rId45"/>
  </p:sldIdLst>
  <p:sldSz cx="12192000" cy="6858000"/>
  <p:notesSz cx="6797675" cy="9926638"/>
  <p:embeddedFontLst>
    <p:embeddedFont>
      <p:font typeface="나눔스퀘어_ac Bold" panose="020B0600000101010101" pitchFamily="50" charset="-127"/>
      <p:bold r:id="rId47"/>
    </p:embeddedFont>
    <p:embeddedFont>
      <p:font typeface="맑은 고딕" panose="020B0503020000020004" pitchFamily="50" charset="-127"/>
      <p:regular r:id="rId48"/>
      <p:bold r:id="rId49"/>
    </p:embeddedFont>
    <p:embeddedFont>
      <p:font typeface="나눔스퀘어_ac Light" panose="020B0600000101010101" pitchFamily="50" charset="-127"/>
      <p:regular r:id="rId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  <a:srgbClr val="AFABAB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3972" autoAdjust="0"/>
  </p:normalViewPr>
  <p:slideViewPr>
    <p:cSldViewPr snapToGrid="0" showGuides="1">
      <p:cViewPr>
        <p:scale>
          <a:sx n="75" d="100"/>
          <a:sy n="75" d="100"/>
        </p:scale>
        <p:origin x="282" y="360"/>
      </p:cViewPr>
      <p:guideLst>
        <p:guide orient="horz" pos="2160"/>
        <p:guide pos="384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D0616A-4DC7-4B94-8165-0D2AB4B450C2}" type="doc">
      <dgm:prSet loTypeId="urn:microsoft.com/office/officeart/2005/8/layout/lProcess2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pPr latinLnBrk="1"/>
          <a:endParaRPr lang="ko-KR" altLang="en-US"/>
        </a:p>
      </dgm:t>
    </dgm:pt>
    <dgm:pt modelId="{331E56E1-AAA4-4E4C-A1DB-1D5E0F72B0FC}">
      <dgm:prSet phldrT="[텍스트]" custT="1"/>
      <dgm:spPr>
        <a:solidFill>
          <a:schemeClr val="tx1">
            <a:lumMod val="75000"/>
            <a:lumOff val="25000"/>
            <a:alpha val="87000"/>
          </a:schemeClr>
        </a:solidFill>
      </dgm:spPr>
      <dgm:t>
        <a:bodyPr/>
        <a:lstStyle/>
        <a:p>
          <a:pPr latinLnBrk="1"/>
          <a:r>
            <a:rPr lang="ko-KR" altLang="en-US" sz="1800" b="1" dirty="0" smtClean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데이터 수집 및</a:t>
          </a:r>
          <a:endParaRPr lang="en-US" altLang="ko-KR" sz="1800" b="1" dirty="0" smtClean="0">
            <a:solidFill>
              <a:schemeClr val="bg1"/>
            </a:solidFill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  <a:p>
          <a:pPr latinLnBrk="1"/>
          <a:r>
            <a:rPr lang="ko-KR" altLang="en-US" sz="1800" b="1" dirty="0" smtClean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전처리</a:t>
          </a:r>
          <a:endParaRPr lang="ko-KR" altLang="en-US" sz="1800" b="1" dirty="0">
            <a:solidFill>
              <a:schemeClr val="bg1"/>
            </a:solidFill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gm:t>
    </dgm:pt>
    <dgm:pt modelId="{CAD7D69E-FBEA-4DF7-AF3B-6C2155DBACB2}" type="parTrans" cxnId="{FD64F3B9-C448-453C-813B-00B5C03B0EA2}">
      <dgm:prSet/>
      <dgm:spPr/>
      <dgm:t>
        <a:bodyPr/>
        <a:lstStyle/>
        <a:p>
          <a:pPr latinLnBrk="1"/>
          <a:endParaRPr lang="ko-KR" altLang="en-US" sz="1800" b="1"/>
        </a:p>
      </dgm:t>
    </dgm:pt>
    <dgm:pt modelId="{E9A20BF7-9F14-46B8-A907-BFD00210B49B}" type="sibTrans" cxnId="{FD64F3B9-C448-453C-813B-00B5C03B0EA2}">
      <dgm:prSet/>
      <dgm:spPr/>
      <dgm:t>
        <a:bodyPr/>
        <a:lstStyle/>
        <a:p>
          <a:pPr latinLnBrk="1"/>
          <a:endParaRPr lang="ko-KR" altLang="en-US" sz="1800" b="1"/>
        </a:p>
      </dgm:t>
    </dgm:pt>
    <dgm:pt modelId="{6D6B9678-3A0D-4EF3-8D24-02D8960763D1}">
      <dgm:prSet phldrT="[텍스트]" custT="1"/>
      <dgm:spPr>
        <a:ln>
          <a:noFill/>
        </a:ln>
      </dgm:spPr>
      <dgm:t>
        <a:bodyPr/>
        <a:lstStyle/>
        <a:p>
          <a:pPr latinLnBrk="1"/>
          <a:r>
            <a:rPr lang="en-US" altLang="ko-KR" sz="1800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 </a:t>
          </a:r>
          <a:endParaRPr lang="ko-KR" altLang="en-US" sz="1800" b="1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gm:t>
    </dgm:pt>
    <dgm:pt modelId="{1A0F3911-8945-4451-AE0C-5CA0FE052426}" type="parTrans" cxnId="{F0753F8B-7C97-4069-A88D-767659DAAE3D}">
      <dgm:prSet/>
      <dgm:spPr/>
      <dgm:t>
        <a:bodyPr/>
        <a:lstStyle/>
        <a:p>
          <a:pPr latinLnBrk="1"/>
          <a:endParaRPr lang="ko-KR" altLang="en-US" sz="1800" b="1"/>
        </a:p>
      </dgm:t>
    </dgm:pt>
    <dgm:pt modelId="{DC4ABEA6-A09D-4106-89AE-AB69DAD6ED27}" type="sibTrans" cxnId="{F0753F8B-7C97-4069-A88D-767659DAAE3D}">
      <dgm:prSet/>
      <dgm:spPr/>
      <dgm:t>
        <a:bodyPr/>
        <a:lstStyle/>
        <a:p>
          <a:pPr latinLnBrk="1"/>
          <a:endParaRPr lang="ko-KR" altLang="en-US" sz="1800" b="1"/>
        </a:p>
      </dgm:t>
    </dgm:pt>
    <dgm:pt modelId="{B81DCB03-06A6-4E3C-88A3-0A6D027A3213}">
      <dgm:prSet phldrT="[텍스트]" custT="1"/>
      <dgm:spPr>
        <a:ln>
          <a:noFill/>
        </a:ln>
      </dgm:spPr>
      <dgm:t>
        <a:bodyPr/>
        <a:lstStyle/>
        <a:p>
          <a:pPr latinLnBrk="1"/>
          <a:r>
            <a:rPr lang="en-US" altLang="ko-KR" sz="1800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 </a:t>
          </a:r>
          <a:endParaRPr lang="ko-KR" altLang="en-US" sz="1800" b="1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gm:t>
    </dgm:pt>
    <dgm:pt modelId="{90082F3E-C9C0-4630-AED6-142AA0CC87FB}" type="parTrans" cxnId="{13F362C9-173A-4B69-8B37-69A5C53DA876}">
      <dgm:prSet/>
      <dgm:spPr/>
      <dgm:t>
        <a:bodyPr/>
        <a:lstStyle/>
        <a:p>
          <a:pPr latinLnBrk="1"/>
          <a:endParaRPr lang="ko-KR" altLang="en-US" sz="1800" b="1"/>
        </a:p>
      </dgm:t>
    </dgm:pt>
    <dgm:pt modelId="{59242C8C-992E-440E-9FDD-01BC5A8EA79D}" type="sibTrans" cxnId="{13F362C9-173A-4B69-8B37-69A5C53DA876}">
      <dgm:prSet/>
      <dgm:spPr/>
      <dgm:t>
        <a:bodyPr/>
        <a:lstStyle/>
        <a:p>
          <a:pPr latinLnBrk="1"/>
          <a:endParaRPr lang="ko-KR" altLang="en-US" sz="1800" b="1"/>
        </a:p>
      </dgm:t>
    </dgm:pt>
    <dgm:pt modelId="{BBB88544-A024-4C0D-9A70-294F94FD08D5}">
      <dgm:prSet phldrT="[텍스트]" custT="1"/>
      <dgm:spPr>
        <a:solidFill>
          <a:schemeClr val="tx1">
            <a:lumMod val="75000"/>
            <a:lumOff val="25000"/>
            <a:alpha val="87000"/>
          </a:schemeClr>
        </a:solidFill>
      </dgm:spPr>
      <dgm:t>
        <a:bodyPr/>
        <a:lstStyle/>
        <a:p>
          <a:pPr latinLnBrk="1"/>
          <a:r>
            <a:rPr lang="ko-KR" altLang="en-US" sz="1800" b="1" dirty="0" smtClean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탐색적 데이터 분석</a:t>
          </a:r>
          <a:r>
            <a:rPr lang="en-US" altLang="ko-KR" sz="1800" b="1" dirty="0" smtClean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(EDA) </a:t>
          </a:r>
          <a:r>
            <a:rPr lang="ko-KR" altLang="en-US" sz="1800" b="1" dirty="0" smtClean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및 시각화</a:t>
          </a:r>
          <a:endParaRPr lang="ko-KR" altLang="en-US" sz="1800" b="1" dirty="0">
            <a:solidFill>
              <a:schemeClr val="bg1"/>
            </a:solidFill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gm:t>
    </dgm:pt>
    <dgm:pt modelId="{FA41183B-ECFF-4326-AE48-981DE43BC0C2}" type="parTrans" cxnId="{D683191A-0ED4-41CF-AAA5-D9A05D9186A0}">
      <dgm:prSet/>
      <dgm:spPr/>
      <dgm:t>
        <a:bodyPr/>
        <a:lstStyle/>
        <a:p>
          <a:pPr latinLnBrk="1"/>
          <a:endParaRPr lang="ko-KR" altLang="en-US" sz="1800" b="1"/>
        </a:p>
      </dgm:t>
    </dgm:pt>
    <dgm:pt modelId="{D0A69744-9645-410E-ABBA-9CE887381C83}" type="sibTrans" cxnId="{D683191A-0ED4-41CF-AAA5-D9A05D9186A0}">
      <dgm:prSet/>
      <dgm:spPr/>
      <dgm:t>
        <a:bodyPr/>
        <a:lstStyle/>
        <a:p>
          <a:pPr latinLnBrk="1"/>
          <a:endParaRPr lang="ko-KR" altLang="en-US" sz="1800" b="1"/>
        </a:p>
      </dgm:t>
    </dgm:pt>
    <dgm:pt modelId="{DFA5F3D5-C54E-4EB6-84F1-465ADA17A128}">
      <dgm:prSet phldrT="[텍스트]" custT="1"/>
      <dgm:spPr>
        <a:ln>
          <a:noFill/>
        </a:ln>
      </dgm:spPr>
      <dgm:t>
        <a:bodyPr/>
        <a:lstStyle/>
        <a:p>
          <a:pPr latinLnBrk="1"/>
          <a:r>
            <a:rPr lang="en-US" altLang="ko-KR" sz="1800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 </a:t>
          </a:r>
          <a:endParaRPr lang="ko-KR" altLang="en-US" sz="1800" b="1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gm:t>
    </dgm:pt>
    <dgm:pt modelId="{5AE83708-3EF1-4071-AE31-4116D4858591}" type="parTrans" cxnId="{AB2B0617-F03C-497D-87A4-57C5EF425370}">
      <dgm:prSet/>
      <dgm:spPr/>
      <dgm:t>
        <a:bodyPr/>
        <a:lstStyle/>
        <a:p>
          <a:pPr latinLnBrk="1"/>
          <a:endParaRPr lang="ko-KR" altLang="en-US" sz="1800" b="1"/>
        </a:p>
      </dgm:t>
    </dgm:pt>
    <dgm:pt modelId="{D63E5497-CADD-42B7-9C8E-52E125B2B493}" type="sibTrans" cxnId="{AB2B0617-F03C-497D-87A4-57C5EF425370}">
      <dgm:prSet/>
      <dgm:spPr/>
      <dgm:t>
        <a:bodyPr/>
        <a:lstStyle/>
        <a:p>
          <a:pPr latinLnBrk="1"/>
          <a:endParaRPr lang="ko-KR" altLang="en-US" sz="1800" b="1"/>
        </a:p>
      </dgm:t>
    </dgm:pt>
    <dgm:pt modelId="{584C3D0F-01C5-48C5-A133-5C78247392C5}">
      <dgm:prSet phldrT="[텍스트]" custT="1"/>
      <dgm:spPr>
        <a:ln>
          <a:noFill/>
        </a:ln>
      </dgm:spPr>
      <dgm:t>
        <a:bodyPr/>
        <a:lstStyle/>
        <a:p>
          <a:pPr latinLnBrk="1"/>
          <a:endParaRPr lang="en-US" altLang="ko-KR" sz="1800" b="1" dirty="0" smtClean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gm:t>
    </dgm:pt>
    <dgm:pt modelId="{104C7255-F333-4E60-B64E-8AA265830301}" type="parTrans" cxnId="{BBF41533-EF01-43D5-A50E-2078DDDEEB92}">
      <dgm:prSet/>
      <dgm:spPr/>
      <dgm:t>
        <a:bodyPr/>
        <a:lstStyle/>
        <a:p>
          <a:pPr latinLnBrk="1"/>
          <a:endParaRPr lang="ko-KR" altLang="en-US" sz="1800" b="1"/>
        </a:p>
      </dgm:t>
    </dgm:pt>
    <dgm:pt modelId="{998FD2F0-CBD7-4CD2-A382-EC3740D7454C}" type="sibTrans" cxnId="{BBF41533-EF01-43D5-A50E-2078DDDEEB92}">
      <dgm:prSet/>
      <dgm:spPr/>
      <dgm:t>
        <a:bodyPr/>
        <a:lstStyle/>
        <a:p>
          <a:pPr latinLnBrk="1"/>
          <a:endParaRPr lang="ko-KR" altLang="en-US" sz="1800" b="1"/>
        </a:p>
      </dgm:t>
    </dgm:pt>
    <dgm:pt modelId="{AE328F47-1C91-4966-9422-D1D2995167E4}">
      <dgm:prSet phldrT="[텍스트]" custT="1"/>
      <dgm:spPr>
        <a:solidFill>
          <a:schemeClr val="tx1">
            <a:lumMod val="75000"/>
            <a:lumOff val="25000"/>
            <a:alpha val="87000"/>
          </a:schemeClr>
        </a:solidFill>
      </dgm:spPr>
      <dgm:t>
        <a:bodyPr/>
        <a:lstStyle/>
        <a:p>
          <a:pPr latinLnBrk="1"/>
          <a:r>
            <a:rPr lang="ko-KR" altLang="en-US" sz="1800" b="1" dirty="0" smtClean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모델링</a:t>
          </a:r>
          <a:endParaRPr lang="ko-KR" altLang="en-US" sz="1800" b="1" dirty="0">
            <a:solidFill>
              <a:schemeClr val="bg1"/>
            </a:solidFill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gm:t>
    </dgm:pt>
    <dgm:pt modelId="{DAEF658C-CB04-4133-A551-9353253F3AAD}" type="parTrans" cxnId="{B7321CAC-304E-438E-8FB2-4847CFB0D726}">
      <dgm:prSet/>
      <dgm:spPr/>
      <dgm:t>
        <a:bodyPr/>
        <a:lstStyle/>
        <a:p>
          <a:pPr latinLnBrk="1"/>
          <a:endParaRPr lang="ko-KR" altLang="en-US" sz="1800" b="1"/>
        </a:p>
      </dgm:t>
    </dgm:pt>
    <dgm:pt modelId="{BDE1A92B-F839-43C8-B578-86543FD70494}" type="sibTrans" cxnId="{B7321CAC-304E-438E-8FB2-4847CFB0D726}">
      <dgm:prSet/>
      <dgm:spPr/>
      <dgm:t>
        <a:bodyPr/>
        <a:lstStyle/>
        <a:p>
          <a:pPr latinLnBrk="1"/>
          <a:endParaRPr lang="ko-KR" altLang="en-US" sz="1800" b="1"/>
        </a:p>
      </dgm:t>
    </dgm:pt>
    <dgm:pt modelId="{652E5F16-3D0C-4467-B07A-B11372EF3A63}">
      <dgm:prSet phldrT="[텍스트]" custT="1"/>
      <dgm:spPr>
        <a:ln>
          <a:noFill/>
        </a:ln>
      </dgm:spPr>
      <dgm:t>
        <a:bodyPr/>
        <a:lstStyle/>
        <a:p>
          <a:pPr latinLnBrk="1"/>
          <a:r>
            <a:rPr lang="en-US" altLang="ko-KR" sz="1800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 </a:t>
          </a:r>
          <a:endParaRPr lang="ko-KR" altLang="en-US" sz="1800" b="1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gm:t>
    </dgm:pt>
    <dgm:pt modelId="{9C8D9DC9-0444-47CB-8419-C04A9FBD8CF0}" type="parTrans" cxnId="{C8092108-A4DF-4D2B-9583-71C31FC6E650}">
      <dgm:prSet/>
      <dgm:spPr/>
      <dgm:t>
        <a:bodyPr/>
        <a:lstStyle/>
        <a:p>
          <a:pPr latinLnBrk="1"/>
          <a:endParaRPr lang="ko-KR" altLang="en-US" sz="1800" b="1"/>
        </a:p>
      </dgm:t>
    </dgm:pt>
    <dgm:pt modelId="{BC839E2F-2619-4C54-890F-87DA1B69E88C}" type="sibTrans" cxnId="{C8092108-A4DF-4D2B-9583-71C31FC6E650}">
      <dgm:prSet/>
      <dgm:spPr/>
      <dgm:t>
        <a:bodyPr/>
        <a:lstStyle/>
        <a:p>
          <a:pPr latinLnBrk="1"/>
          <a:endParaRPr lang="ko-KR" altLang="en-US" sz="1800" b="1"/>
        </a:p>
      </dgm:t>
    </dgm:pt>
    <dgm:pt modelId="{E63844C8-1F2A-452D-8D11-13B0BF79BE98}">
      <dgm:prSet phldrT="[텍스트]" custT="1"/>
      <dgm:spPr>
        <a:ln>
          <a:noFill/>
        </a:ln>
      </dgm:spPr>
      <dgm:t>
        <a:bodyPr/>
        <a:lstStyle/>
        <a:p>
          <a:pPr latinLnBrk="1"/>
          <a:r>
            <a:rPr lang="en-US" altLang="ko-KR" sz="1800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 </a:t>
          </a:r>
          <a:endParaRPr lang="ko-KR" altLang="en-US" sz="1800" b="1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gm:t>
    </dgm:pt>
    <dgm:pt modelId="{F6FCAE5A-E248-4410-81B9-0C711245939A}" type="parTrans" cxnId="{AB0D2DA2-AE53-4CAB-8F0C-5BCDB8054251}">
      <dgm:prSet/>
      <dgm:spPr/>
      <dgm:t>
        <a:bodyPr/>
        <a:lstStyle/>
        <a:p>
          <a:pPr latinLnBrk="1"/>
          <a:endParaRPr lang="ko-KR" altLang="en-US" sz="1800" b="1"/>
        </a:p>
      </dgm:t>
    </dgm:pt>
    <dgm:pt modelId="{8A634C87-987B-4B1A-9E62-FBCD5A6510B6}" type="sibTrans" cxnId="{AB0D2DA2-AE53-4CAB-8F0C-5BCDB8054251}">
      <dgm:prSet/>
      <dgm:spPr/>
      <dgm:t>
        <a:bodyPr/>
        <a:lstStyle/>
        <a:p>
          <a:pPr latinLnBrk="1"/>
          <a:endParaRPr lang="ko-KR" altLang="en-US" sz="1800" b="1"/>
        </a:p>
      </dgm:t>
    </dgm:pt>
    <dgm:pt modelId="{930A09DA-FCA9-4598-848D-1A2F1AF2BD20}">
      <dgm:prSet phldrT="[텍스트]" custT="1"/>
      <dgm:spPr>
        <a:ln>
          <a:noFill/>
        </a:ln>
      </dgm:spPr>
      <dgm:t>
        <a:bodyPr/>
        <a:lstStyle/>
        <a:p>
          <a:pPr latinLnBrk="1"/>
          <a:endParaRPr lang="en-US" altLang="ko-KR" sz="1800" b="1" smtClean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gm:t>
    </dgm:pt>
    <dgm:pt modelId="{1464A577-E10E-493E-9531-36D34E956AE5}" type="parTrans" cxnId="{95A03468-5DF3-4341-98D8-3F604593ED6E}">
      <dgm:prSet/>
      <dgm:spPr/>
      <dgm:t>
        <a:bodyPr/>
        <a:lstStyle/>
        <a:p>
          <a:pPr latinLnBrk="1"/>
          <a:endParaRPr lang="ko-KR" altLang="en-US" sz="1800" b="1"/>
        </a:p>
      </dgm:t>
    </dgm:pt>
    <dgm:pt modelId="{F72D1F15-6AEB-4A4B-969D-5599D1264E19}" type="sibTrans" cxnId="{95A03468-5DF3-4341-98D8-3F604593ED6E}">
      <dgm:prSet/>
      <dgm:spPr/>
      <dgm:t>
        <a:bodyPr/>
        <a:lstStyle/>
        <a:p>
          <a:pPr latinLnBrk="1"/>
          <a:endParaRPr lang="ko-KR" altLang="en-US" sz="1800" b="1"/>
        </a:p>
      </dgm:t>
    </dgm:pt>
    <dgm:pt modelId="{14778FEF-5692-48E8-BD70-435472C8C7E6}" type="pres">
      <dgm:prSet presAssocID="{42D0616A-4DC7-4B94-8165-0D2AB4B450C2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DCFC2A-88DD-4855-86DE-B3A43F0A78D7}" type="pres">
      <dgm:prSet presAssocID="{331E56E1-AAA4-4E4C-A1DB-1D5E0F72B0FC}" presName="compNode" presStyleCnt="0"/>
      <dgm:spPr/>
      <dgm:t>
        <a:bodyPr/>
        <a:lstStyle/>
        <a:p>
          <a:pPr latinLnBrk="1"/>
          <a:endParaRPr lang="ko-KR" altLang="en-US"/>
        </a:p>
      </dgm:t>
    </dgm:pt>
    <dgm:pt modelId="{F8EB7DC5-9CC1-4A58-8375-2E0A25317D94}" type="pres">
      <dgm:prSet presAssocID="{331E56E1-AAA4-4E4C-A1DB-1D5E0F72B0FC}" presName="aNode" presStyleLbl="bgShp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46553F2B-11EC-4097-9A21-23C4F9A048D1}" type="pres">
      <dgm:prSet presAssocID="{331E56E1-AAA4-4E4C-A1DB-1D5E0F72B0FC}" presName="textNode" presStyleLbl="bgShp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F86836A2-9AD5-423E-B36D-153D179779E8}" type="pres">
      <dgm:prSet presAssocID="{331E56E1-AAA4-4E4C-A1DB-1D5E0F72B0FC}" presName="compChildNode" presStyleCnt="0"/>
      <dgm:spPr/>
      <dgm:t>
        <a:bodyPr/>
        <a:lstStyle/>
        <a:p>
          <a:pPr latinLnBrk="1"/>
          <a:endParaRPr lang="ko-KR" altLang="en-US"/>
        </a:p>
      </dgm:t>
    </dgm:pt>
    <dgm:pt modelId="{CAA162EC-8BD5-46D9-9B8A-11C1E6487F00}" type="pres">
      <dgm:prSet presAssocID="{331E56E1-AAA4-4E4C-A1DB-1D5E0F72B0FC}" presName="theInnerList" presStyleCnt="0"/>
      <dgm:spPr/>
      <dgm:t>
        <a:bodyPr/>
        <a:lstStyle/>
        <a:p>
          <a:pPr latinLnBrk="1"/>
          <a:endParaRPr lang="ko-KR" altLang="en-US"/>
        </a:p>
      </dgm:t>
    </dgm:pt>
    <dgm:pt modelId="{C23E2976-8B70-455A-AE56-8BFF5AB6079D}" type="pres">
      <dgm:prSet presAssocID="{6D6B9678-3A0D-4EF3-8D24-02D8960763D1}" presName="child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5F50E58-EA05-4706-8382-0080F100F94E}" type="pres">
      <dgm:prSet presAssocID="{6D6B9678-3A0D-4EF3-8D24-02D8960763D1}" presName="aSpace2" presStyleCnt="0"/>
      <dgm:spPr/>
      <dgm:t>
        <a:bodyPr/>
        <a:lstStyle/>
        <a:p>
          <a:pPr latinLnBrk="1"/>
          <a:endParaRPr lang="ko-KR" altLang="en-US"/>
        </a:p>
      </dgm:t>
    </dgm:pt>
    <dgm:pt modelId="{0189A6A1-3879-4885-8AE0-108E646E3CF4}" type="pres">
      <dgm:prSet presAssocID="{B81DCB03-06A6-4E3C-88A3-0A6D027A3213}" presName="child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14EB521-46E6-4DD4-AAF3-E166FAD5BBC7}" type="pres">
      <dgm:prSet presAssocID="{331E56E1-AAA4-4E4C-A1DB-1D5E0F72B0FC}" presName="aSpace" presStyleCnt="0"/>
      <dgm:spPr/>
      <dgm:t>
        <a:bodyPr/>
        <a:lstStyle/>
        <a:p>
          <a:pPr latinLnBrk="1"/>
          <a:endParaRPr lang="ko-KR" altLang="en-US"/>
        </a:p>
      </dgm:t>
    </dgm:pt>
    <dgm:pt modelId="{990CA2E2-170F-4C75-BC57-26FFBCAED873}" type="pres">
      <dgm:prSet presAssocID="{BBB88544-A024-4C0D-9A70-294F94FD08D5}" presName="compNode" presStyleCnt="0"/>
      <dgm:spPr/>
      <dgm:t>
        <a:bodyPr/>
        <a:lstStyle/>
        <a:p>
          <a:pPr latinLnBrk="1"/>
          <a:endParaRPr lang="ko-KR" altLang="en-US"/>
        </a:p>
      </dgm:t>
    </dgm:pt>
    <dgm:pt modelId="{6D0A89CA-7171-4D06-A21F-BC7170CB87E2}" type="pres">
      <dgm:prSet presAssocID="{BBB88544-A024-4C0D-9A70-294F94FD08D5}" presName="aNode" presStyleLbl="bgShp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01CC67BD-0658-43D3-80C3-8B6D13A38746}" type="pres">
      <dgm:prSet presAssocID="{BBB88544-A024-4C0D-9A70-294F94FD08D5}" presName="textNode" presStyleLbl="bgShp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3DF6B6ED-957F-4421-8AA2-F112C96B3329}" type="pres">
      <dgm:prSet presAssocID="{BBB88544-A024-4C0D-9A70-294F94FD08D5}" presName="compChildNode" presStyleCnt="0"/>
      <dgm:spPr/>
      <dgm:t>
        <a:bodyPr/>
        <a:lstStyle/>
        <a:p>
          <a:pPr latinLnBrk="1"/>
          <a:endParaRPr lang="ko-KR" altLang="en-US"/>
        </a:p>
      </dgm:t>
    </dgm:pt>
    <dgm:pt modelId="{B706D0EB-8782-488C-B541-406B09E42168}" type="pres">
      <dgm:prSet presAssocID="{BBB88544-A024-4C0D-9A70-294F94FD08D5}" presName="theInnerList" presStyleCnt="0"/>
      <dgm:spPr/>
      <dgm:t>
        <a:bodyPr/>
        <a:lstStyle/>
        <a:p>
          <a:pPr latinLnBrk="1"/>
          <a:endParaRPr lang="ko-KR" altLang="en-US"/>
        </a:p>
      </dgm:t>
    </dgm:pt>
    <dgm:pt modelId="{E05B9B2D-E7C4-4B00-A72D-5314C57D2D22}" type="pres">
      <dgm:prSet presAssocID="{DFA5F3D5-C54E-4EB6-84F1-465ADA17A128}" presName="child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FD6163B-AD14-4B22-90D2-18760AFAB01B}" type="pres">
      <dgm:prSet presAssocID="{DFA5F3D5-C54E-4EB6-84F1-465ADA17A128}" presName="aSpace2" presStyleCnt="0"/>
      <dgm:spPr/>
      <dgm:t>
        <a:bodyPr/>
        <a:lstStyle/>
        <a:p>
          <a:pPr latinLnBrk="1"/>
          <a:endParaRPr lang="ko-KR" altLang="en-US"/>
        </a:p>
      </dgm:t>
    </dgm:pt>
    <dgm:pt modelId="{59C67C3A-48CF-4E15-BA93-90A9DA50B4D7}" type="pres">
      <dgm:prSet presAssocID="{584C3D0F-01C5-48C5-A133-5C78247392C5}" presName="child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DF67ADD-2AF1-4463-9218-E35D8F879DBF}" type="pres">
      <dgm:prSet presAssocID="{584C3D0F-01C5-48C5-A133-5C78247392C5}" presName="aSpace2" presStyleCnt="0"/>
      <dgm:spPr/>
      <dgm:t>
        <a:bodyPr/>
        <a:lstStyle/>
        <a:p>
          <a:pPr latinLnBrk="1"/>
          <a:endParaRPr lang="ko-KR" altLang="en-US"/>
        </a:p>
      </dgm:t>
    </dgm:pt>
    <dgm:pt modelId="{E966BE8D-0559-446A-A366-A10C28D38D93}" type="pres">
      <dgm:prSet presAssocID="{930A09DA-FCA9-4598-848D-1A2F1AF2BD20}" presName="child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5785A-E535-44B7-9D7E-C7297E993A7A}" type="pres">
      <dgm:prSet presAssocID="{BBB88544-A024-4C0D-9A70-294F94FD08D5}" presName="aSpace" presStyleCnt="0"/>
      <dgm:spPr/>
      <dgm:t>
        <a:bodyPr/>
        <a:lstStyle/>
        <a:p>
          <a:pPr latinLnBrk="1"/>
          <a:endParaRPr lang="ko-KR" altLang="en-US"/>
        </a:p>
      </dgm:t>
    </dgm:pt>
    <dgm:pt modelId="{7673CC5A-AEB6-4B67-AFF4-BEBE20083032}" type="pres">
      <dgm:prSet presAssocID="{AE328F47-1C91-4966-9422-D1D2995167E4}" presName="compNode" presStyleCnt="0"/>
      <dgm:spPr/>
      <dgm:t>
        <a:bodyPr/>
        <a:lstStyle/>
        <a:p>
          <a:pPr latinLnBrk="1"/>
          <a:endParaRPr lang="ko-KR" altLang="en-US"/>
        </a:p>
      </dgm:t>
    </dgm:pt>
    <dgm:pt modelId="{793A5B00-7EFF-492F-9190-BC33DDDB8011}" type="pres">
      <dgm:prSet presAssocID="{AE328F47-1C91-4966-9422-D1D2995167E4}" presName="aNode" presStyleLbl="bgShp" presStyleIdx="2" presStyleCnt="3" custLinFactNeighborX="10291" custLinFactNeighborY="-78131"/>
      <dgm:spPr/>
      <dgm:t>
        <a:bodyPr/>
        <a:lstStyle/>
        <a:p>
          <a:pPr latinLnBrk="1"/>
          <a:endParaRPr lang="ko-KR" altLang="en-US"/>
        </a:p>
      </dgm:t>
    </dgm:pt>
    <dgm:pt modelId="{2C742030-EF29-4BB9-92E7-390A066AC5D4}" type="pres">
      <dgm:prSet presAssocID="{AE328F47-1C91-4966-9422-D1D2995167E4}" presName="textNode" presStyleLbl="bgShp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9AC37FCD-AB0A-4FCA-B167-A2EFF37F67DC}" type="pres">
      <dgm:prSet presAssocID="{AE328F47-1C91-4966-9422-D1D2995167E4}" presName="compChildNode" presStyleCnt="0"/>
      <dgm:spPr/>
      <dgm:t>
        <a:bodyPr/>
        <a:lstStyle/>
        <a:p>
          <a:pPr latinLnBrk="1"/>
          <a:endParaRPr lang="ko-KR" altLang="en-US"/>
        </a:p>
      </dgm:t>
    </dgm:pt>
    <dgm:pt modelId="{AEAE00CE-0EC5-4601-B02A-7A04B57D2CCC}" type="pres">
      <dgm:prSet presAssocID="{AE328F47-1C91-4966-9422-D1D2995167E4}" presName="theInnerList" presStyleCnt="0"/>
      <dgm:spPr/>
      <dgm:t>
        <a:bodyPr/>
        <a:lstStyle/>
        <a:p>
          <a:pPr latinLnBrk="1"/>
          <a:endParaRPr lang="ko-KR" altLang="en-US"/>
        </a:p>
      </dgm:t>
    </dgm:pt>
    <dgm:pt modelId="{DA5FB978-F572-4B02-B8D3-DE30C05E04D8}" type="pres">
      <dgm:prSet presAssocID="{652E5F16-3D0C-4467-B07A-B11372EF3A63}" presName="child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DB8C5FF-904F-4BF5-9A68-1131BB540EAC}" type="pres">
      <dgm:prSet presAssocID="{652E5F16-3D0C-4467-B07A-B11372EF3A63}" presName="aSpace2" presStyleCnt="0"/>
      <dgm:spPr/>
      <dgm:t>
        <a:bodyPr/>
        <a:lstStyle/>
        <a:p>
          <a:pPr latinLnBrk="1"/>
          <a:endParaRPr lang="ko-KR" altLang="en-US"/>
        </a:p>
      </dgm:t>
    </dgm:pt>
    <dgm:pt modelId="{C7E006D6-9865-457F-9B23-46DD2613EE22}" type="pres">
      <dgm:prSet presAssocID="{E63844C8-1F2A-452D-8D11-13B0BF79BE98}" presName="child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685B316-BDEF-42F2-A805-B52CD7C97899}" type="presOf" srcId="{42D0616A-4DC7-4B94-8165-0D2AB4B450C2}" destId="{14778FEF-5692-48E8-BD70-435472C8C7E6}" srcOrd="0" destOrd="0" presId="urn:microsoft.com/office/officeart/2005/8/layout/lProcess2"/>
    <dgm:cxn modelId="{154CB5DD-FF41-4BD3-9E72-6EA484D7D7AD}" type="presOf" srcId="{584C3D0F-01C5-48C5-A133-5C78247392C5}" destId="{59C67C3A-48CF-4E15-BA93-90A9DA50B4D7}" srcOrd="0" destOrd="0" presId="urn:microsoft.com/office/officeart/2005/8/layout/lProcess2"/>
    <dgm:cxn modelId="{F0753F8B-7C97-4069-A88D-767659DAAE3D}" srcId="{331E56E1-AAA4-4E4C-A1DB-1D5E0F72B0FC}" destId="{6D6B9678-3A0D-4EF3-8D24-02D8960763D1}" srcOrd="0" destOrd="0" parTransId="{1A0F3911-8945-4451-AE0C-5CA0FE052426}" sibTransId="{DC4ABEA6-A09D-4106-89AE-AB69DAD6ED27}"/>
    <dgm:cxn modelId="{DE166848-06EE-4980-8893-99748AE4AEAC}" type="presOf" srcId="{AE328F47-1C91-4966-9422-D1D2995167E4}" destId="{2C742030-EF29-4BB9-92E7-390A066AC5D4}" srcOrd="1" destOrd="0" presId="urn:microsoft.com/office/officeart/2005/8/layout/lProcess2"/>
    <dgm:cxn modelId="{A07CCFD5-F436-4ADA-976B-9D082314E919}" type="presOf" srcId="{DFA5F3D5-C54E-4EB6-84F1-465ADA17A128}" destId="{E05B9B2D-E7C4-4B00-A72D-5314C57D2D22}" srcOrd="0" destOrd="0" presId="urn:microsoft.com/office/officeart/2005/8/layout/lProcess2"/>
    <dgm:cxn modelId="{D65EC93C-F96D-4FDC-B10F-DD586D8D1E41}" type="presOf" srcId="{BBB88544-A024-4C0D-9A70-294F94FD08D5}" destId="{01CC67BD-0658-43D3-80C3-8B6D13A38746}" srcOrd="1" destOrd="0" presId="urn:microsoft.com/office/officeart/2005/8/layout/lProcess2"/>
    <dgm:cxn modelId="{95A03468-5DF3-4341-98D8-3F604593ED6E}" srcId="{BBB88544-A024-4C0D-9A70-294F94FD08D5}" destId="{930A09DA-FCA9-4598-848D-1A2F1AF2BD20}" srcOrd="2" destOrd="0" parTransId="{1464A577-E10E-493E-9531-36D34E956AE5}" sibTransId="{F72D1F15-6AEB-4A4B-969D-5599D1264E19}"/>
    <dgm:cxn modelId="{AB2B0617-F03C-497D-87A4-57C5EF425370}" srcId="{BBB88544-A024-4C0D-9A70-294F94FD08D5}" destId="{DFA5F3D5-C54E-4EB6-84F1-465ADA17A128}" srcOrd="0" destOrd="0" parTransId="{5AE83708-3EF1-4071-AE31-4116D4858591}" sibTransId="{D63E5497-CADD-42B7-9C8E-52E125B2B493}"/>
    <dgm:cxn modelId="{BBF41533-EF01-43D5-A50E-2078DDDEEB92}" srcId="{BBB88544-A024-4C0D-9A70-294F94FD08D5}" destId="{584C3D0F-01C5-48C5-A133-5C78247392C5}" srcOrd="1" destOrd="0" parTransId="{104C7255-F333-4E60-B64E-8AA265830301}" sibTransId="{998FD2F0-CBD7-4CD2-A382-EC3740D7454C}"/>
    <dgm:cxn modelId="{4B7E78EE-1019-47B9-A67C-FEA5F7342ABE}" type="presOf" srcId="{331E56E1-AAA4-4E4C-A1DB-1D5E0F72B0FC}" destId="{46553F2B-11EC-4097-9A21-23C4F9A048D1}" srcOrd="1" destOrd="0" presId="urn:microsoft.com/office/officeart/2005/8/layout/lProcess2"/>
    <dgm:cxn modelId="{A371458B-9050-4B92-919C-83910BC237A6}" type="presOf" srcId="{B81DCB03-06A6-4E3C-88A3-0A6D027A3213}" destId="{0189A6A1-3879-4885-8AE0-108E646E3CF4}" srcOrd="0" destOrd="0" presId="urn:microsoft.com/office/officeart/2005/8/layout/lProcess2"/>
    <dgm:cxn modelId="{FD64F3B9-C448-453C-813B-00B5C03B0EA2}" srcId="{42D0616A-4DC7-4B94-8165-0D2AB4B450C2}" destId="{331E56E1-AAA4-4E4C-A1DB-1D5E0F72B0FC}" srcOrd="0" destOrd="0" parTransId="{CAD7D69E-FBEA-4DF7-AF3B-6C2155DBACB2}" sibTransId="{E9A20BF7-9F14-46B8-A907-BFD00210B49B}"/>
    <dgm:cxn modelId="{71375A28-DF37-466A-87D5-1DBAE700EE1F}" type="presOf" srcId="{652E5F16-3D0C-4467-B07A-B11372EF3A63}" destId="{DA5FB978-F572-4B02-B8D3-DE30C05E04D8}" srcOrd="0" destOrd="0" presId="urn:microsoft.com/office/officeart/2005/8/layout/lProcess2"/>
    <dgm:cxn modelId="{B1366886-AC36-41DF-9429-3DE1CEA3566F}" type="presOf" srcId="{E63844C8-1F2A-452D-8D11-13B0BF79BE98}" destId="{C7E006D6-9865-457F-9B23-46DD2613EE22}" srcOrd="0" destOrd="0" presId="urn:microsoft.com/office/officeart/2005/8/layout/lProcess2"/>
    <dgm:cxn modelId="{EF033297-2208-4299-A1BB-AB7CD4524245}" type="presOf" srcId="{BBB88544-A024-4C0D-9A70-294F94FD08D5}" destId="{6D0A89CA-7171-4D06-A21F-BC7170CB87E2}" srcOrd="0" destOrd="0" presId="urn:microsoft.com/office/officeart/2005/8/layout/lProcess2"/>
    <dgm:cxn modelId="{AB0D2DA2-AE53-4CAB-8F0C-5BCDB8054251}" srcId="{AE328F47-1C91-4966-9422-D1D2995167E4}" destId="{E63844C8-1F2A-452D-8D11-13B0BF79BE98}" srcOrd="1" destOrd="0" parTransId="{F6FCAE5A-E248-4410-81B9-0C711245939A}" sibTransId="{8A634C87-987B-4B1A-9E62-FBCD5A6510B6}"/>
    <dgm:cxn modelId="{DA32C55C-FCB1-43EF-976A-4F5F67880E18}" type="presOf" srcId="{6D6B9678-3A0D-4EF3-8D24-02D8960763D1}" destId="{C23E2976-8B70-455A-AE56-8BFF5AB6079D}" srcOrd="0" destOrd="0" presId="urn:microsoft.com/office/officeart/2005/8/layout/lProcess2"/>
    <dgm:cxn modelId="{C8092108-A4DF-4D2B-9583-71C31FC6E650}" srcId="{AE328F47-1C91-4966-9422-D1D2995167E4}" destId="{652E5F16-3D0C-4467-B07A-B11372EF3A63}" srcOrd="0" destOrd="0" parTransId="{9C8D9DC9-0444-47CB-8419-C04A9FBD8CF0}" sibTransId="{BC839E2F-2619-4C54-890F-87DA1B69E88C}"/>
    <dgm:cxn modelId="{D683191A-0ED4-41CF-AAA5-D9A05D9186A0}" srcId="{42D0616A-4DC7-4B94-8165-0D2AB4B450C2}" destId="{BBB88544-A024-4C0D-9A70-294F94FD08D5}" srcOrd="1" destOrd="0" parTransId="{FA41183B-ECFF-4326-AE48-981DE43BC0C2}" sibTransId="{D0A69744-9645-410E-ABBA-9CE887381C83}"/>
    <dgm:cxn modelId="{9F6D227F-2A81-4E51-ABEE-820E30BEA87A}" type="presOf" srcId="{331E56E1-AAA4-4E4C-A1DB-1D5E0F72B0FC}" destId="{F8EB7DC5-9CC1-4A58-8375-2E0A25317D94}" srcOrd="0" destOrd="0" presId="urn:microsoft.com/office/officeart/2005/8/layout/lProcess2"/>
    <dgm:cxn modelId="{AB22621F-8FBE-4D15-8AF2-84E174772E9F}" type="presOf" srcId="{930A09DA-FCA9-4598-848D-1A2F1AF2BD20}" destId="{E966BE8D-0559-446A-A366-A10C28D38D93}" srcOrd="0" destOrd="0" presId="urn:microsoft.com/office/officeart/2005/8/layout/lProcess2"/>
    <dgm:cxn modelId="{E040D9C8-8172-4AB2-BBBB-4D4C712FFD8A}" type="presOf" srcId="{AE328F47-1C91-4966-9422-D1D2995167E4}" destId="{793A5B00-7EFF-492F-9190-BC33DDDB8011}" srcOrd="0" destOrd="0" presId="urn:microsoft.com/office/officeart/2005/8/layout/lProcess2"/>
    <dgm:cxn modelId="{13F362C9-173A-4B69-8B37-69A5C53DA876}" srcId="{331E56E1-AAA4-4E4C-A1DB-1D5E0F72B0FC}" destId="{B81DCB03-06A6-4E3C-88A3-0A6D027A3213}" srcOrd="1" destOrd="0" parTransId="{90082F3E-C9C0-4630-AED6-142AA0CC87FB}" sibTransId="{59242C8C-992E-440E-9FDD-01BC5A8EA79D}"/>
    <dgm:cxn modelId="{B7321CAC-304E-438E-8FB2-4847CFB0D726}" srcId="{42D0616A-4DC7-4B94-8165-0D2AB4B450C2}" destId="{AE328F47-1C91-4966-9422-D1D2995167E4}" srcOrd="2" destOrd="0" parTransId="{DAEF658C-CB04-4133-A551-9353253F3AAD}" sibTransId="{BDE1A92B-F839-43C8-B578-86543FD70494}"/>
    <dgm:cxn modelId="{C1BE1FA7-D0B1-4154-8F00-E8DD930E4522}" type="presParOf" srcId="{14778FEF-5692-48E8-BD70-435472C8C7E6}" destId="{D7DCFC2A-88DD-4855-86DE-B3A43F0A78D7}" srcOrd="0" destOrd="0" presId="urn:microsoft.com/office/officeart/2005/8/layout/lProcess2"/>
    <dgm:cxn modelId="{36C93D97-689A-44E8-A011-84C17540E904}" type="presParOf" srcId="{D7DCFC2A-88DD-4855-86DE-B3A43F0A78D7}" destId="{F8EB7DC5-9CC1-4A58-8375-2E0A25317D94}" srcOrd="0" destOrd="0" presId="urn:microsoft.com/office/officeart/2005/8/layout/lProcess2"/>
    <dgm:cxn modelId="{F1407D63-18AC-4479-BDD0-E802DB274211}" type="presParOf" srcId="{D7DCFC2A-88DD-4855-86DE-B3A43F0A78D7}" destId="{46553F2B-11EC-4097-9A21-23C4F9A048D1}" srcOrd="1" destOrd="0" presId="urn:microsoft.com/office/officeart/2005/8/layout/lProcess2"/>
    <dgm:cxn modelId="{F30D7646-8EAE-4E78-9920-C19680DA0667}" type="presParOf" srcId="{D7DCFC2A-88DD-4855-86DE-B3A43F0A78D7}" destId="{F86836A2-9AD5-423E-B36D-153D179779E8}" srcOrd="2" destOrd="0" presId="urn:microsoft.com/office/officeart/2005/8/layout/lProcess2"/>
    <dgm:cxn modelId="{7ECE15FA-4C6D-436E-9707-1CF3AF6778E4}" type="presParOf" srcId="{F86836A2-9AD5-423E-B36D-153D179779E8}" destId="{CAA162EC-8BD5-46D9-9B8A-11C1E6487F00}" srcOrd="0" destOrd="0" presId="urn:microsoft.com/office/officeart/2005/8/layout/lProcess2"/>
    <dgm:cxn modelId="{667886D3-1183-4FF8-B619-DABE05216DF8}" type="presParOf" srcId="{CAA162EC-8BD5-46D9-9B8A-11C1E6487F00}" destId="{C23E2976-8B70-455A-AE56-8BFF5AB6079D}" srcOrd="0" destOrd="0" presId="urn:microsoft.com/office/officeart/2005/8/layout/lProcess2"/>
    <dgm:cxn modelId="{2EACB331-91D0-49AD-AB7C-019BBB8CB6CE}" type="presParOf" srcId="{CAA162EC-8BD5-46D9-9B8A-11C1E6487F00}" destId="{85F50E58-EA05-4706-8382-0080F100F94E}" srcOrd="1" destOrd="0" presId="urn:microsoft.com/office/officeart/2005/8/layout/lProcess2"/>
    <dgm:cxn modelId="{76123D00-4467-451B-A170-F618409D6812}" type="presParOf" srcId="{CAA162EC-8BD5-46D9-9B8A-11C1E6487F00}" destId="{0189A6A1-3879-4885-8AE0-108E646E3CF4}" srcOrd="2" destOrd="0" presId="urn:microsoft.com/office/officeart/2005/8/layout/lProcess2"/>
    <dgm:cxn modelId="{7EADF6CA-0929-428E-8E92-6B749FF7AB39}" type="presParOf" srcId="{14778FEF-5692-48E8-BD70-435472C8C7E6}" destId="{514EB521-46E6-4DD4-AAF3-E166FAD5BBC7}" srcOrd="1" destOrd="0" presId="urn:microsoft.com/office/officeart/2005/8/layout/lProcess2"/>
    <dgm:cxn modelId="{4DB9220A-3D9C-436A-A7FE-3697EC9F29B2}" type="presParOf" srcId="{14778FEF-5692-48E8-BD70-435472C8C7E6}" destId="{990CA2E2-170F-4C75-BC57-26FFBCAED873}" srcOrd="2" destOrd="0" presId="urn:microsoft.com/office/officeart/2005/8/layout/lProcess2"/>
    <dgm:cxn modelId="{262A0BD1-6E7E-44EE-9D56-E6CD16B9A93E}" type="presParOf" srcId="{990CA2E2-170F-4C75-BC57-26FFBCAED873}" destId="{6D0A89CA-7171-4D06-A21F-BC7170CB87E2}" srcOrd="0" destOrd="0" presId="urn:microsoft.com/office/officeart/2005/8/layout/lProcess2"/>
    <dgm:cxn modelId="{84F5AC47-F3B4-46F8-96CB-AC54CE09C773}" type="presParOf" srcId="{990CA2E2-170F-4C75-BC57-26FFBCAED873}" destId="{01CC67BD-0658-43D3-80C3-8B6D13A38746}" srcOrd="1" destOrd="0" presId="urn:microsoft.com/office/officeart/2005/8/layout/lProcess2"/>
    <dgm:cxn modelId="{72602527-B79E-4402-9C98-3BE901E06FA1}" type="presParOf" srcId="{990CA2E2-170F-4C75-BC57-26FFBCAED873}" destId="{3DF6B6ED-957F-4421-8AA2-F112C96B3329}" srcOrd="2" destOrd="0" presId="urn:microsoft.com/office/officeart/2005/8/layout/lProcess2"/>
    <dgm:cxn modelId="{79A11EA1-BEA2-43FE-A6F0-707D68DE67E4}" type="presParOf" srcId="{3DF6B6ED-957F-4421-8AA2-F112C96B3329}" destId="{B706D0EB-8782-488C-B541-406B09E42168}" srcOrd="0" destOrd="0" presId="urn:microsoft.com/office/officeart/2005/8/layout/lProcess2"/>
    <dgm:cxn modelId="{5E890E6E-D713-46A7-B811-BFFE36A55379}" type="presParOf" srcId="{B706D0EB-8782-488C-B541-406B09E42168}" destId="{E05B9B2D-E7C4-4B00-A72D-5314C57D2D22}" srcOrd="0" destOrd="0" presId="urn:microsoft.com/office/officeart/2005/8/layout/lProcess2"/>
    <dgm:cxn modelId="{D898C3DD-9D72-4A19-AF01-5EB9E9F29329}" type="presParOf" srcId="{B706D0EB-8782-488C-B541-406B09E42168}" destId="{DFD6163B-AD14-4B22-90D2-18760AFAB01B}" srcOrd="1" destOrd="0" presId="urn:microsoft.com/office/officeart/2005/8/layout/lProcess2"/>
    <dgm:cxn modelId="{ECD4C6BB-9801-4565-A3CE-A239D1448E4A}" type="presParOf" srcId="{B706D0EB-8782-488C-B541-406B09E42168}" destId="{59C67C3A-48CF-4E15-BA93-90A9DA50B4D7}" srcOrd="2" destOrd="0" presId="urn:microsoft.com/office/officeart/2005/8/layout/lProcess2"/>
    <dgm:cxn modelId="{77AAC011-0247-43EE-A76F-A14FC6DA9996}" type="presParOf" srcId="{B706D0EB-8782-488C-B541-406B09E42168}" destId="{EDF67ADD-2AF1-4463-9218-E35D8F879DBF}" srcOrd="3" destOrd="0" presId="urn:microsoft.com/office/officeart/2005/8/layout/lProcess2"/>
    <dgm:cxn modelId="{92CC931F-4A1F-4E19-9F3E-5549FBC9F511}" type="presParOf" srcId="{B706D0EB-8782-488C-B541-406B09E42168}" destId="{E966BE8D-0559-446A-A366-A10C28D38D93}" srcOrd="4" destOrd="0" presId="urn:microsoft.com/office/officeart/2005/8/layout/lProcess2"/>
    <dgm:cxn modelId="{5E0B6890-CF36-41B6-BEAB-E15796BA837B}" type="presParOf" srcId="{14778FEF-5692-48E8-BD70-435472C8C7E6}" destId="{4125785A-E535-44B7-9D7E-C7297E993A7A}" srcOrd="3" destOrd="0" presId="urn:microsoft.com/office/officeart/2005/8/layout/lProcess2"/>
    <dgm:cxn modelId="{B979636C-58B3-4CD2-B6A0-8884D05C69BB}" type="presParOf" srcId="{14778FEF-5692-48E8-BD70-435472C8C7E6}" destId="{7673CC5A-AEB6-4B67-AFF4-BEBE20083032}" srcOrd="4" destOrd="0" presId="urn:microsoft.com/office/officeart/2005/8/layout/lProcess2"/>
    <dgm:cxn modelId="{C7DB3C48-6C06-4356-8458-A0687ACC97F0}" type="presParOf" srcId="{7673CC5A-AEB6-4B67-AFF4-BEBE20083032}" destId="{793A5B00-7EFF-492F-9190-BC33DDDB8011}" srcOrd="0" destOrd="0" presId="urn:microsoft.com/office/officeart/2005/8/layout/lProcess2"/>
    <dgm:cxn modelId="{980894C6-57AA-4E52-B532-2B187869D3B7}" type="presParOf" srcId="{7673CC5A-AEB6-4B67-AFF4-BEBE20083032}" destId="{2C742030-EF29-4BB9-92E7-390A066AC5D4}" srcOrd="1" destOrd="0" presId="urn:microsoft.com/office/officeart/2005/8/layout/lProcess2"/>
    <dgm:cxn modelId="{A1E998DB-AD06-40A0-9195-4AF9CDFD988A}" type="presParOf" srcId="{7673CC5A-AEB6-4B67-AFF4-BEBE20083032}" destId="{9AC37FCD-AB0A-4FCA-B167-A2EFF37F67DC}" srcOrd="2" destOrd="0" presId="urn:microsoft.com/office/officeart/2005/8/layout/lProcess2"/>
    <dgm:cxn modelId="{F2F3308C-FD83-42DB-A31B-CF1A785959BD}" type="presParOf" srcId="{9AC37FCD-AB0A-4FCA-B167-A2EFF37F67DC}" destId="{AEAE00CE-0EC5-4601-B02A-7A04B57D2CCC}" srcOrd="0" destOrd="0" presId="urn:microsoft.com/office/officeart/2005/8/layout/lProcess2"/>
    <dgm:cxn modelId="{F1108B93-CD56-4DF7-ABE0-DCE8DFF9E8DD}" type="presParOf" srcId="{AEAE00CE-0EC5-4601-B02A-7A04B57D2CCC}" destId="{DA5FB978-F572-4B02-B8D3-DE30C05E04D8}" srcOrd="0" destOrd="0" presId="urn:microsoft.com/office/officeart/2005/8/layout/lProcess2"/>
    <dgm:cxn modelId="{ED6E06F5-C5AF-4108-9B1B-06AFBA0498A7}" type="presParOf" srcId="{AEAE00CE-0EC5-4601-B02A-7A04B57D2CCC}" destId="{FDB8C5FF-904F-4BF5-9A68-1131BB540EAC}" srcOrd="1" destOrd="0" presId="urn:microsoft.com/office/officeart/2005/8/layout/lProcess2"/>
    <dgm:cxn modelId="{AC32C411-FF03-4C26-B6A7-1860BE935881}" type="presParOf" srcId="{AEAE00CE-0EC5-4601-B02A-7A04B57D2CCC}" destId="{C7E006D6-9865-457F-9B23-46DD2613EE22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EB7DC5-9CC1-4A58-8375-2E0A25317D94}">
      <dsp:nvSpPr>
        <dsp:cNvPr id="0" name=""/>
        <dsp:cNvSpPr/>
      </dsp:nvSpPr>
      <dsp:spPr>
        <a:xfrm>
          <a:off x="860" y="0"/>
          <a:ext cx="2237061" cy="4698977"/>
        </a:xfrm>
        <a:prstGeom prst="roundRect">
          <a:avLst>
            <a:gd name="adj" fmla="val 10000"/>
          </a:avLst>
        </a:prstGeom>
        <a:solidFill>
          <a:schemeClr val="tx1">
            <a:lumMod val="75000"/>
            <a:lumOff val="25000"/>
            <a:alpha val="87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 smtClean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데이터 수집 및</a:t>
          </a:r>
          <a:endParaRPr lang="en-US" altLang="ko-KR" sz="1800" b="1" kern="1200" dirty="0" smtClean="0">
            <a:solidFill>
              <a:schemeClr val="bg1"/>
            </a:solidFill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 smtClean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전처리</a:t>
          </a:r>
          <a:endParaRPr lang="ko-KR" altLang="en-US" sz="1800" b="1" kern="1200" dirty="0">
            <a:solidFill>
              <a:schemeClr val="bg1"/>
            </a:solidFill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sp:txBody>
      <dsp:txXfrm>
        <a:off x="860" y="0"/>
        <a:ext cx="2237061" cy="1409693"/>
      </dsp:txXfrm>
    </dsp:sp>
    <dsp:sp modelId="{C23E2976-8B70-455A-AE56-8BFF5AB6079D}">
      <dsp:nvSpPr>
        <dsp:cNvPr id="0" name=""/>
        <dsp:cNvSpPr/>
      </dsp:nvSpPr>
      <dsp:spPr>
        <a:xfrm>
          <a:off x="224566" y="1411069"/>
          <a:ext cx="1789649" cy="14168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 </a:t>
          </a:r>
          <a:endParaRPr lang="ko-KR" altLang="en-US" sz="1800" b="1" kern="1200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sp:txBody>
      <dsp:txXfrm>
        <a:off x="266063" y="1452566"/>
        <a:ext cx="1706655" cy="1333811"/>
      </dsp:txXfrm>
    </dsp:sp>
    <dsp:sp modelId="{0189A6A1-3879-4885-8AE0-108E646E3CF4}">
      <dsp:nvSpPr>
        <dsp:cNvPr id="0" name=""/>
        <dsp:cNvSpPr/>
      </dsp:nvSpPr>
      <dsp:spPr>
        <a:xfrm>
          <a:off x="224566" y="3045845"/>
          <a:ext cx="1789649" cy="14168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 </a:t>
          </a:r>
          <a:endParaRPr lang="ko-KR" altLang="en-US" sz="1800" b="1" kern="1200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sp:txBody>
      <dsp:txXfrm>
        <a:off x="266063" y="3087342"/>
        <a:ext cx="1706655" cy="1333811"/>
      </dsp:txXfrm>
    </dsp:sp>
    <dsp:sp modelId="{6D0A89CA-7171-4D06-A21F-BC7170CB87E2}">
      <dsp:nvSpPr>
        <dsp:cNvPr id="0" name=""/>
        <dsp:cNvSpPr/>
      </dsp:nvSpPr>
      <dsp:spPr>
        <a:xfrm>
          <a:off x="2405701" y="0"/>
          <a:ext cx="2237061" cy="4698977"/>
        </a:xfrm>
        <a:prstGeom prst="roundRect">
          <a:avLst>
            <a:gd name="adj" fmla="val 10000"/>
          </a:avLst>
        </a:prstGeom>
        <a:solidFill>
          <a:schemeClr val="tx1">
            <a:lumMod val="75000"/>
            <a:lumOff val="25000"/>
            <a:alpha val="87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 smtClean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탐색적 데이터 분석</a:t>
          </a:r>
          <a:r>
            <a:rPr lang="en-US" altLang="ko-KR" sz="1800" b="1" kern="1200" dirty="0" smtClean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(EDA) </a:t>
          </a:r>
          <a:r>
            <a:rPr lang="ko-KR" altLang="en-US" sz="1800" b="1" kern="1200" dirty="0" smtClean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및 시각화</a:t>
          </a:r>
          <a:endParaRPr lang="ko-KR" altLang="en-US" sz="1800" b="1" kern="1200" dirty="0">
            <a:solidFill>
              <a:schemeClr val="bg1"/>
            </a:solidFill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sp:txBody>
      <dsp:txXfrm>
        <a:off x="2405701" y="0"/>
        <a:ext cx="2237061" cy="1409693"/>
      </dsp:txXfrm>
    </dsp:sp>
    <dsp:sp modelId="{E05B9B2D-E7C4-4B00-A72D-5314C57D2D22}">
      <dsp:nvSpPr>
        <dsp:cNvPr id="0" name=""/>
        <dsp:cNvSpPr/>
      </dsp:nvSpPr>
      <dsp:spPr>
        <a:xfrm>
          <a:off x="2629407" y="1410094"/>
          <a:ext cx="1789649" cy="9231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 </a:t>
          </a:r>
          <a:endParaRPr lang="ko-KR" altLang="en-US" sz="1800" b="1" kern="1200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sp:txBody>
      <dsp:txXfrm>
        <a:off x="2656445" y="1437132"/>
        <a:ext cx="1735573" cy="869084"/>
      </dsp:txXfrm>
    </dsp:sp>
    <dsp:sp modelId="{59C67C3A-48CF-4E15-BA93-90A9DA50B4D7}">
      <dsp:nvSpPr>
        <dsp:cNvPr id="0" name=""/>
        <dsp:cNvSpPr/>
      </dsp:nvSpPr>
      <dsp:spPr>
        <a:xfrm>
          <a:off x="2629407" y="2475280"/>
          <a:ext cx="1789649" cy="9231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800" b="1" kern="1200" dirty="0" smtClean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sp:txBody>
      <dsp:txXfrm>
        <a:off x="2656445" y="2502318"/>
        <a:ext cx="1735573" cy="869084"/>
      </dsp:txXfrm>
    </dsp:sp>
    <dsp:sp modelId="{E966BE8D-0559-446A-A366-A10C28D38D93}">
      <dsp:nvSpPr>
        <dsp:cNvPr id="0" name=""/>
        <dsp:cNvSpPr/>
      </dsp:nvSpPr>
      <dsp:spPr>
        <a:xfrm>
          <a:off x="2629407" y="3540465"/>
          <a:ext cx="1789649" cy="9231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800" b="1" kern="1200" smtClean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sp:txBody>
      <dsp:txXfrm>
        <a:off x="2656445" y="3567503"/>
        <a:ext cx="1735573" cy="869084"/>
      </dsp:txXfrm>
    </dsp:sp>
    <dsp:sp modelId="{793A5B00-7EFF-492F-9190-BC33DDDB8011}">
      <dsp:nvSpPr>
        <dsp:cNvPr id="0" name=""/>
        <dsp:cNvSpPr/>
      </dsp:nvSpPr>
      <dsp:spPr>
        <a:xfrm>
          <a:off x="4811403" y="0"/>
          <a:ext cx="2237061" cy="4698977"/>
        </a:xfrm>
        <a:prstGeom prst="roundRect">
          <a:avLst>
            <a:gd name="adj" fmla="val 10000"/>
          </a:avLst>
        </a:prstGeom>
        <a:solidFill>
          <a:schemeClr val="tx1">
            <a:lumMod val="75000"/>
            <a:lumOff val="25000"/>
            <a:alpha val="87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 smtClean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모델링</a:t>
          </a:r>
          <a:endParaRPr lang="ko-KR" altLang="en-US" sz="1800" b="1" kern="1200" dirty="0">
            <a:solidFill>
              <a:schemeClr val="bg1"/>
            </a:solidFill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sp:txBody>
      <dsp:txXfrm>
        <a:off x="4811403" y="0"/>
        <a:ext cx="2237061" cy="1409693"/>
      </dsp:txXfrm>
    </dsp:sp>
    <dsp:sp modelId="{DA5FB978-F572-4B02-B8D3-DE30C05E04D8}">
      <dsp:nvSpPr>
        <dsp:cNvPr id="0" name=""/>
        <dsp:cNvSpPr/>
      </dsp:nvSpPr>
      <dsp:spPr>
        <a:xfrm>
          <a:off x="5034249" y="1411069"/>
          <a:ext cx="1789649" cy="14168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 </a:t>
          </a:r>
          <a:endParaRPr lang="ko-KR" altLang="en-US" sz="1800" b="1" kern="1200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sp:txBody>
      <dsp:txXfrm>
        <a:off x="5075746" y="1452566"/>
        <a:ext cx="1706655" cy="1333811"/>
      </dsp:txXfrm>
    </dsp:sp>
    <dsp:sp modelId="{C7E006D6-9865-457F-9B23-46DD2613EE22}">
      <dsp:nvSpPr>
        <dsp:cNvPr id="0" name=""/>
        <dsp:cNvSpPr/>
      </dsp:nvSpPr>
      <dsp:spPr>
        <a:xfrm>
          <a:off x="5034249" y="3045845"/>
          <a:ext cx="1789649" cy="14168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 </a:t>
          </a:r>
          <a:endParaRPr lang="ko-KR" altLang="en-US" sz="1800" b="1" kern="1200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sp:txBody>
      <dsp:txXfrm>
        <a:off x="5075746" y="3087342"/>
        <a:ext cx="1706655" cy="13338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E793DA-B02C-4C42-9760-40F495DA40F8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104385-C842-4B65-9336-64B8CDEF94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943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5706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485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925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1988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071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26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1089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4890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0632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2566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126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770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9792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3586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6348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4407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8643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5785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5922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7659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1473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669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6611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4336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8746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4850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6341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722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5084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6597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7648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576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550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705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078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799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940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661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127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23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3923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2013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233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286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781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23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275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428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645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0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fld id="{D7D657F1-E26E-4878-8FB9-A33707A39A0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593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2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1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dacon.io/competitions/official/235590/codeshare/1012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125684" y="1467717"/>
            <a:ext cx="9420309" cy="12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3000"/>
              </a:lnSpc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 데이터 시각화 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</a:t>
            </a:r>
            <a:endParaRPr lang="en-US" altLang="ko-KR" sz="2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r">
              <a:lnSpc>
                <a:spcPts val="3000"/>
              </a:lnSpc>
            </a:pP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개별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환자의 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위험도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완치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사망 확률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r">
              <a:lnSpc>
                <a:spcPts val="3000"/>
              </a:lnSpc>
            </a:pP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(DACON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 데이터 시각화 경진대회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682458" y="5176232"/>
            <a:ext cx="10515600" cy="152579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팀명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팀원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김사무엘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김도연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서승우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유지수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훈련과정명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  <a:r>
              <a:rPr lang="en-US" altLang="ko-KR" sz="16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산업 데이터를 활용한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머신러닝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분석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운영기관명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멀티캠퍼스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7B2EE40-A428-4FD3-9647-73CE8A365049}"/>
              </a:ext>
            </a:extLst>
          </p:cNvPr>
          <p:cNvSpPr txBox="1"/>
          <p:nvPr/>
        </p:nvSpPr>
        <p:spPr>
          <a:xfrm flipH="1">
            <a:off x="9591775" y="1240821"/>
            <a:ext cx="19736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Heebo Black" panose="00000A00000000000000" pitchFamily="2" charset="-79"/>
              </a:rPr>
              <a:t>MULTICAMUS FINAL PROJECT</a:t>
            </a:r>
            <a:endParaRPr 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Heebo Black" panose="00000A00000000000000" pitchFamily="2" charset="-79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EA812C6D-3D2C-44BE-834E-DF6C22A2604F}"/>
              </a:ext>
            </a:extLst>
          </p:cNvPr>
          <p:cNvCxnSpPr>
            <a:cxnSpLocks/>
          </p:cNvCxnSpPr>
          <p:nvPr/>
        </p:nvCxnSpPr>
        <p:spPr>
          <a:xfrm flipH="1">
            <a:off x="682458" y="2872137"/>
            <a:ext cx="11525250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74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39034" y="1607323"/>
            <a:ext cx="10881917" cy="506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ctr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주제 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후보</a:t>
            </a:r>
            <a:endParaRPr lang="en-US" altLang="ko-KR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ctr">
              <a:lnSpc>
                <a:spcPct val="130000"/>
              </a:lnSpc>
              <a:defRPr/>
            </a:pPr>
            <a:endParaRPr lang="en-US" altLang="ko-KR" sz="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 fontAlgn="ctr">
              <a:lnSpc>
                <a:spcPct val="130000"/>
              </a:lnSpc>
              <a:defRPr/>
            </a:pP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 바이러스 해외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유입 환자 수 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 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(KT 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공모전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en-US" altLang="ko-KR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 fontAlgn="ctr">
              <a:lnSpc>
                <a:spcPct val="130000"/>
              </a:lnSpc>
              <a:defRPr/>
            </a:pP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</a:t>
            </a:r>
            <a:r>
              <a:rPr lang="ko-KR" altLang="en-US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해외의 </a:t>
            </a:r>
            <a:r>
              <a:rPr lang="ko-KR" altLang="en-US" sz="16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감염병이</a:t>
            </a:r>
            <a:r>
              <a:rPr lang="ko-KR" altLang="en-US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국내로 유입될 위험도 산출 모델링</a:t>
            </a:r>
            <a:endParaRPr lang="en-US" altLang="ko-KR" sz="16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 fontAlgn="ctr">
              <a:lnSpc>
                <a:spcPct val="130000"/>
              </a:lnSpc>
              <a:defRPr/>
            </a:pPr>
            <a:endParaRPr lang="en-US" altLang="ko-KR" sz="1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 fontAlgn="ctr">
              <a:lnSpc>
                <a:spcPct val="130000"/>
              </a:lnSpc>
              <a:defRPr/>
            </a:pP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군집화 기술을 활용한 </a:t>
            </a:r>
            <a:r>
              <a:rPr lang="ko-KR" altLang="en-US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도시별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코로나 감염자 수 예측</a:t>
            </a:r>
            <a:endParaRPr lang="en-US" altLang="ko-KR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 fontAlgn="ctr">
              <a:lnSpc>
                <a:spcPct val="130000"/>
              </a:lnSpc>
              <a:defRPr/>
            </a:pP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</a:t>
            </a:r>
            <a:r>
              <a:rPr lang="ko-KR" altLang="en-US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감염자 추이가 유시한 지역끼리 </a:t>
            </a:r>
            <a:r>
              <a:rPr lang="ko-KR" altLang="en-US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군집화하고</a:t>
            </a:r>
            <a:r>
              <a:rPr lang="en-US" altLang="ko-KR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군집 </a:t>
            </a:r>
            <a:r>
              <a:rPr lang="ko-KR" altLang="en-US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내에서 선</a:t>
            </a:r>
            <a:r>
              <a:rPr lang="ko-KR" altLang="en-US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행하는 </a:t>
            </a:r>
            <a:r>
              <a:rPr lang="ko-KR" altLang="en-US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도시의 </a:t>
            </a:r>
            <a:r>
              <a:rPr lang="ko-KR" altLang="en-US" sz="1600" b="1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확진자</a:t>
            </a:r>
            <a:r>
              <a:rPr lang="ko-KR" altLang="en-US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추이를 활용해</a:t>
            </a:r>
            <a:endParaRPr lang="en-US" altLang="ko-KR" sz="1600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 fontAlgn="ctr">
              <a:lnSpc>
                <a:spcPct val="130000"/>
              </a:lnSpc>
              <a:defRPr/>
            </a:pPr>
            <a:r>
              <a:rPr lang="en-US" altLang="ko-KR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</a:t>
            </a:r>
            <a:r>
              <a:rPr lang="ko-KR" altLang="en-US" sz="1600" b="1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후행하는</a:t>
            </a:r>
            <a:r>
              <a:rPr lang="ko-KR" altLang="en-US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도시의 </a:t>
            </a:r>
            <a:r>
              <a:rPr lang="ko-KR" altLang="en-US" sz="1600" b="1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확진자</a:t>
            </a:r>
            <a:r>
              <a:rPr lang="ko-KR" altLang="en-US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추이 </a:t>
            </a:r>
            <a:r>
              <a:rPr lang="ko-KR" altLang="en-US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</a:t>
            </a:r>
            <a:endParaRPr lang="en-US" altLang="ko-KR" sz="16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 fontAlgn="ctr">
              <a:lnSpc>
                <a:spcPct val="130000"/>
              </a:lnSpc>
              <a:defRPr/>
            </a:pPr>
            <a:endParaRPr lang="en-US" altLang="ko-KR" sz="11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 fontAlgn="ctr">
              <a:lnSpc>
                <a:spcPct val="130000"/>
              </a:lnSpc>
              <a:defRPr/>
            </a:pP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생활인구 예측</a:t>
            </a:r>
            <a:endParaRPr lang="en-US" altLang="ko-KR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 fontAlgn="ctr">
              <a:lnSpc>
                <a:spcPct val="130000"/>
              </a:lnSpc>
              <a:defRPr/>
            </a:pPr>
            <a:r>
              <a:rPr lang="en-US" altLang="ko-KR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</a:t>
            </a:r>
            <a:r>
              <a:rPr lang="ko-KR" altLang="en-US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전년도와 전 주간의 날짜</a:t>
            </a:r>
            <a:r>
              <a:rPr lang="en-US" altLang="ko-KR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요일</a:t>
            </a:r>
            <a:r>
              <a:rPr lang="en-US" altLang="ko-KR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기후 등 요인에 따른 생활인구 변화를 활용해</a:t>
            </a:r>
            <a:r>
              <a:rPr lang="en-US" altLang="ko-KR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미래의 생활인구 예측</a:t>
            </a:r>
            <a:endParaRPr lang="en-US" altLang="ko-KR" sz="1600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 fontAlgn="ctr">
              <a:lnSpc>
                <a:spcPct val="130000"/>
              </a:lnSpc>
              <a:defRPr/>
            </a:pPr>
            <a:r>
              <a:rPr lang="en-US" altLang="ko-KR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</a:t>
            </a:r>
            <a:r>
              <a:rPr lang="en-US" altLang="ko-KR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b="1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지자체별</a:t>
            </a:r>
            <a:r>
              <a:rPr lang="ko-KR" altLang="en-US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코로나 바이러스 방역 정책에 활용</a:t>
            </a:r>
            <a:r>
              <a:rPr lang="en-US" altLang="ko-KR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lvl="1" fontAlgn="ctr">
              <a:lnSpc>
                <a:spcPct val="130000"/>
              </a:lnSpc>
              <a:defRPr/>
            </a:pPr>
            <a:endParaRPr lang="en-US" altLang="ko-KR" sz="105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 fontAlgn="ctr">
              <a:lnSpc>
                <a:spcPct val="130000"/>
              </a:lnSpc>
              <a:defRPr/>
            </a:pP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서울시 미세먼지 농도 예측</a:t>
            </a:r>
            <a:endParaRPr lang="en-US" altLang="ko-KR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 fontAlgn="ctr">
              <a:lnSpc>
                <a:spcPct val="130000"/>
              </a:lnSpc>
              <a:defRPr/>
            </a:pP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</a:t>
            </a:r>
            <a:r>
              <a:rPr lang="ko-KR" altLang="en-US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전년도 날짜</a:t>
            </a:r>
            <a:r>
              <a:rPr lang="en-US" altLang="ko-KR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교통량</a:t>
            </a:r>
            <a:r>
              <a:rPr lang="en-US" altLang="ko-KR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날씨 등의 데이터를 활용해 올해 미세먼지를 예측하고</a:t>
            </a:r>
            <a:r>
              <a:rPr lang="en-US" altLang="ko-KR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 바이러스로 인한</a:t>
            </a:r>
            <a:endParaRPr lang="en-US" altLang="ko-KR" sz="1600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 fontAlgn="ctr">
              <a:lnSpc>
                <a:spcPct val="130000"/>
              </a:lnSpc>
              <a:defRPr/>
            </a:pPr>
            <a:r>
              <a:rPr lang="en-US" altLang="ko-KR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</a:t>
            </a:r>
            <a:r>
              <a:rPr lang="ko-KR" altLang="en-US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미세먼지 농도 하락의 기여도 추정</a:t>
            </a:r>
            <a:endParaRPr lang="en-US" altLang="ko-KR" sz="16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237600"/>
            <a:ext cx="2743200" cy="365125"/>
          </a:xfrm>
        </p:spPr>
        <p:txBody>
          <a:bodyPr/>
          <a:lstStyle/>
          <a:p>
            <a:fld id="{D7D657F1-E26E-4878-8FB9-A33707A39A08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270660" y="2070284"/>
            <a:ext cx="5949537" cy="71644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0408452" y="183748"/>
            <a:ext cx="1312499" cy="131249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tx1"/>
                </a:solidFill>
              </a:rPr>
              <a:t>보고용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자료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矩形 2"/>
          <p:cNvSpPr/>
          <p:nvPr/>
        </p:nvSpPr>
        <p:spPr>
          <a:xfrm>
            <a:off x="790006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Ⅲ. 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수행절차 및 방법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29035" y="1005854"/>
            <a:ext cx="2266967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fontAlgn="ctr">
              <a:lnSpc>
                <a:spcPct val="130000"/>
              </a:lnSpc>
              <a:defRPr/>
            </a:pPr>
            <a:r>
              <a:rPr lang="ko-KR" altLang="en-US" sz="24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기획 및 주제 선정</a:t>
            </a:r>
            <a:endParaRPr lang="en-US" altLang="ko-KR" sz="24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903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237600"/>
            <a:ext cx="2743200" cy="365125"/>
          </a:xfrm>
        </p:spPr>
        <p:txBody>
          <a:bodyPr/>
          <a:lstStyle/>
          <a:p>
            <a:fld id="{D7D657F1-E26E-4878-8FB9-A33707A39A08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11</a:t>
            </a:fld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39034" y="1607323"/>
            <a:ext cx="10881917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ctr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주제 후보</a:t>
            </a:r>
            <a:endParaRPr lang="en-US" altLang="ko-KR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 fontAlgn="ctr">
              <a:lnSpc>
                <a:spcPct val="130000"/>
              </a:lnSpc>
              <a:defRPr/>
            </a:pPr>
            <a:endParaRPr lang="en-US" altLang="ko-KR" sz="1600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 fontAlgn="ctr">
              <a:lnSpc>
                <a:spcPct val="130000"/>
              </a:lnSpc>
              <a:defRPr/>
            </a:pP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 바이러스 해외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유입 환자 수 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 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(KT 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공모전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en-US" altLang="ko-KR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 fontAlgn="ctr">
              <a:lnSpc>
                <a:spcPct val="130000"/>
              </a:lnSpc>
              <a:defRPr/>
            </a:pP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</a:t>
            </a:r>
            <a:r>
              <a:rPr lang="ko-KR" altLang="en-US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해외의 </a:t>
            </a:r>
            <a:r>
              <a:rPr lang="ko-KR" altLang="en-US" sz="16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감염병이</a:t>
            </a:r>
            <a:r>
              <a:rPr lang="ko-KR" altLang="en-US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국내로 유입될 위험도 산출 모델링</a:t>
            </a:r>
            <a:endParaRPr lang="en-US" altLang="ko-KR" sz="16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 fontAlgn="ctr">
              <a:lnSpc>
                <a:spcPct val="130000"/>
              </a:lnSpc>
              <a:defRPr/>
            </a:pPr>
            <a:endParaRPr lang="en-US" altLang="ko-KR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 fontAlgn="ctr">
              <a:lnSpc>
                <a:spcPct val="130000"/>
              </a:lnSpc>
              <a:defRPr/>
            </a:pPr>
            <a:endParaRPr lang="en-US" altLang="ko-KR" sz="14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 fontAlgn="ctr">
              <a:lnSpc>
                <a:spcPct val="130000"/>
              </a:lnSpc>
              <a:defRPr/>
            </a:pPr>
            <a:endParaRPr lang="en-US" altLang="ko-KR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 fontAlgn="ctr">
              <a:lnSpc>
                <a:spcPct val="130000"/>
              </a:lnSpc>
              <a:defRPr/>
            </a:pP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개별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환자의 위험도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완치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사망 확률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</a:t>
            </a:r>
            <a:endParaRPr lang="en-US" altLang="ko-KR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70660" y="2254993"/>
            <a:ext cx="5949537" cy="86689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4043758" y="3121891"/>
            <a:ext cx="0" cy="69536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270660" y="3817259"/>
            <a:ext cx="5949537" cy="86689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5042" y="4860865"/>
            <a:ext cx="108819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ctr">
              <a:lnSpc>
                <a:spcPct val="150000"/>
              </a:lnSpc>
              <a:defRPr/>
            </a:pPr>
            <a:r>
              <a:rPr lang="en-US" altLang="ko-KR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1. </a:t>
            </a:r>
            <a:r>
              <a:rPr lang="ko-KR" altLang="en-US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연령</a:t>
            </a:r>
            <a:r>
              <a:rPr lang="en-US" altLang="ko-KR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성별</a:t>
            </a:r>
            <a:r>
              <a:rPr lang="en-US" altLang="ko-KR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소속 시</a:t>
            </a:r>
            <a:r>
              <a:rPr lang="en-US" altLang="ko-KR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도의 의료 인프라 등 위험도에 영향을 미칠 수 있는 변수 선정</a:t>
            </a:r>
            <a:endParaRPr lang="en-US" altLang="ko-KR" sz="1600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 fontAlgn="ctr">
              <a:lnSpc>
                <a:spcPct val="150000"/>
              </a:lnSpc>
              <a:defRPr/>
            </a:pPr>
            <a:r>
              <a:rPr lang="en-US" altLang="ko-KR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</a:t>
            </a:r>
            <a:r>
              <a:rPr lang="en-US" altLang="ko-KR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랜덤 </a:t>
            </a:r>
            <a:r>
              <a:rPr lang="ko-KR" altLang="en-US" sz="1600" b="1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포레스트</a:t>
            </a:r>
            <a:r>
              <a:rPr lang="en-US" altLang="ko-KR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altLang="ko-KR" sz="16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XGBoost</a:t>
            </a:r>
            <a:r>
              <a:rPr lang="en-US" altLang="ko-KR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altLang="ko-KR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DNN </a:t>
            </a:r>
            <a:r>
              <a:rPr lang="ko-KR" altLang="en-US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등의 모델 학습 및 검증</a:t>
            </a:r>
            <a:r>
              <a:rPr lang="en-US" altLang="ko-KR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(validation)</a:t>
            </a:r>
            <a:r>
              <a:rPr lang="ko-KR" altLang="en-US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통한 </a:t>
            </a:r>
            <a:r>
              <a:rPr lang="ko-KR" altLang="en-US" sz="1600" b="1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하이퍼</a:t>
            </a:r>
            <a:r>
              <a:rPr lang="ko-KR" altLang="en-US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b="1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파라미터</a:t>
            </a:r>
            <a:r>
              <a:rPr lang="ko-KR" altLang="en-US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튜닝</a:t>
            </a:r>
            <a:endParaRPr lang="en-US" altLang="ko-KR" sz="1600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 fontAlgn="ctr">
              <a:lnSpc>
                <a:spcPct val="150000"/>
              </a:lnSpc>
              <a:defRPr/>
            </a:pPr>
            <a:r>
              <a:rPr lang="en-US" altLang="ko-KR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</a:t>
            </a:r>
            <a:r>
              <a:rPr lang="en-US" altLang="ko-KR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새로운 완치자</a:t>
            </a:r>
            <a:r>
              <a:rPr lang="en-US" altLang="ko-KR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사망자 데이터 예측을 통한 모델 검증</a:t>
            </a:r>
            <a:r>
              <a:rPr lang="en-US" altLang="ko-KR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(test)</a:t>
            </a:r>
            <a:endParaRPr lang="en-US" altLang="ko-KR" sz="16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2" name="직선 연결선 11"/>
          <p:cNvCxnSpPr>
            <a:stCxn id="3" idx="3"/>
          </p:cNvCxnSpPr>
          <p:nvPr/>
        </p:nvCxnSpPr>
        <p:spPr>
          <a:xfrm flipV="1">
            <a:off x="7220197" y="2685143"/>
            <a:ext cx="1023917" cy="3299"/>
          </a:xfrm>
          <a:prstGeom prst="line">
            <a:avLst/>
          </a:prstGeom>
          <a:ln w="1905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244114" y="2376303"/>
            <a:ext cx="2900153" cy="646331"/>
          </a:xfrm>
          <a:prstGeom prst="rect">
            <a:avLst/>
          </a:prstGeom>
          <a:noFill/>
          <a:ln w="19050">
            <a:solidFill>
              <a:srgbClr val="2E75B6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Scope 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확대 부담</a:t>
            </a:r>
            <a:endParaRPr lang="en-US" altLang="ko-KR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대회 제공 데이터 불충분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0408452" y="183748"/>
            <a:ext cx="1312499" cy="131249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보고용</a:t>
            </a:r>
            <a:endParaRPr lang="en-US" altLang="ko-KR" b="1" dirty="0" smtClean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자료</a:t>
            </a:r>
            <a:endParaRPr lang="ko-KR" altLang="en-US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矩形 2"/>
          <p:cNvSpPr/>
          <p:nvPr/>
        </p:nvSpPr>
        <p:spPr>
          <a:xfrm>
            <a:off x="790006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Ⅲ. 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수행절차 및 방법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029035" y="1005854"/>
            <a:ext cx="2266967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fontAlgn="ctr">
              <a:lnSpc>
                <a:spcPct val="130000"/>
              </a:lnSpc>
              <a:defRPr/>
            </a:pPr>
            <a:r>
              <a:rPr lang="ko-KR" altLang="en-US" sz="24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기획 및 주제 선정</a:t>
            </a:r>
            <a:endParaRPr lang="en-US" altLang="ko-KR" sz="24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456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2"/>
          <p:cNvSpPr/>
          <p:nvPr/>
        </p:nvSpPr>
        <p:spPr>
          <a:xfrm>
            <a:off x="790006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Ⅲ. 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수행절차 및 방법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800880"/>
              </p:ext>
            </p:extLst>
          </p:nvPr>
        </p:nvGraphicFramePr>
        <p:xfrm>
          <a:off x="1224382" y="1735281"/>
          <a:ext cx="9855295" cy="4455048"/>
        </p:xfrm>
        <a:graphic>
          <a:graphicData uri="http://schemas.openxmlformats.org/drawingml/2006/table">
            <a:tbl>
              <a:tblPr/>
              <a:tblGrid>
                <a:gridCol w="1480742">
                  <a:extLst>
                    <a:ext uri="{9D8B030D-6E8A-4147-A177-3AD203B41FA5}">
                      <a16:colId xmlns="" xmlns:a16="http://schemas.microsoft.com/office/drawing/2014/main" val="1053143411"/>
                    </a:ext>
                  </a:extLst>
                </a:gridCol>
                <a:gridCol w="2379900">
                  <a:extLst>
                    <a:ext uri="{9D8B030D-6E8A-4147-A177-3AD203B41FA5}">
                      <a16:colId xmlns="" xmlns:a16="http://schemas.microsoft.com/office/drawing/2014/main" val="1518255068"/>
                    </a:ext>
                  </a:extLst>
                </a:gridCol>
                <a:gridCol w="3794160">
                  <a:extLst>
                    <a:ext uri="{9D8B030D-6E8A-4147-A177-3AD203B41FA5}">
                      <a16:colId xmlns="" xmlns:a16="http://schemas.microsoft.com/office/drawing/2014/main" val="3319531251"/>
                    </a:ext>
                  </a:extLst>
                </a:gridCol>
                <a:gridCol w="2200493">
                  <a:extLst>
                    <a:ext uri="{9D8B030D-6E8A-4147-A177-3AD203B41FA5}">
                      <a16:colId xmlns="" xmlns:a16="http://schemas.microsoft.com/office/drawing/2014/main" val="584824119"/>
                    </a:ext>
                  </a:extLst>
                </a:gridCol>
              </a:tblGrid>
              <a:tr h="32916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3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구분</a:t>
                      </a:r>
                    </a:p>
                  </a:txBody>
                  <a:tcPr marL="43311" marR="43311" marT="43311" marB="4331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3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기간</a:t>
                      </a:r>
                    </a:p>
                  </a:txBody>
                  <a:tcPr marL="43311" marR="43311" marT="43311" marB="43311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3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활동</a:t>
                      </a:r>
                    </a:p>
                  </a:txBody>
                  <a:tcPr marL="43311" marR="43311" marT="43311" marB="4331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3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</a:p>
                  </a:txBody>
                  <a:tcPr marL="43311" marR="43311" marT="43311" marB="4331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70581919"/>
                  </a:ext>
                </a:extLst>
              </a:tr>
              <a:tr h="507457"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300" b="1" i="0" u="none" strike="noStrike" dirty="0">
                          <a:solidFill>
                            <a:srgbClr val="5A5A5A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사전 기획</a:t>
                      </a:r>
                    </a:p>
                  </a:txBody>
                  <a:tcPr marL="43311" marR="43311" marT="43311" marB="4331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300" b="0" i="0" dirty="0">
                          <a:solidFill>
                            <a:srgbClr val="5A5A5A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4/6(</a:t>
                      </a:r>
                      <a:r>
                        <a:rPr lang="ko-KR" altLang="en-US" sz="1300" b="0" i="0" dirty="0">
                          <a:solidFill>
                            <a:srgbClr val="5A5A5A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월</a:t>
                      </a:r>
                      <a:r>
                        <a:rPr lang="en-US" altLang="ko-KR" sz="1300" b="0" i="0" dirty="0">
                          <a:solidFill>
                            <a:srgbClr val="5A5A5A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 ~ 4/9(</a:t>
                      </a:r>
                      <a:r>
                        <a:rPr lang="ko-KR" altLang="en-US" sz="1300" b="0" i="0" dirty="0">
                          <a:solidFill>
                            <a:srgbClr val="5A5A5A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목</a:t>
                      </a:r>
                      <a:r>
                        <a:rPr lang="en-US" altLang="ko-KR" sz="1300" b="0" i="0" dirty="0">
                          <a:solidFill>
                            <a:srgbClr val="5A5A5A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</a:p>
                  </a:txBody>
                  <a:tcPr marL="43311" marR="43311" marT="43311" marB="43311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300" b="0" i="0" dirty="0">
                          <a:solidFill>
                            <a:srgbClr val="5A5A5A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프로젝트 기획 및 주제 선정</a:t>
                      </a:r>
                      <a:endParaRPr lang="en-US" altLang="ko-KR" sz="1300" b="0" i="0" dirty="0">
                        <a:solidFill>
                          <a:srgbClr val="5A5A5A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300" b="0" i="0" dirty="0" err="1">
                          <a:solidFill>
                            <a:srgbClr val="5A5A5A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기획안</a:t>
                      </a:r>
                      <a:r>
                        <a:rPr lang="ko-KR" altLang="en-US" sz="1300" b="0" i="0" dirty="0">
                          <a:solidFill>
                            <a:srgbClr val="5A5A5A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작성</a:t>
                      </a:r>
                      <a:endParaRPr lang="en-US" altLang="ko-KR" sz="1300" b="0" i="0" dirty="0">
                        <a:solidFill>
                          <a:srgbClr val="5A5A5A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43311" marR="43311" marT="43311" marB="43311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300" b="0" i="0" dirty="0">
                          <a:solidFill>
                            <a:srgbClr val="5A5A5A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아이디어 선정</a:t>
                      </a:r>
                      <a:endParaRPr lang="en-US" altLang="ko-KR" sz="1300" b="0" i="0" dirty="0">
                        <a:solidFill>
                          <a:srgbClr val="5A5A5A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43311" marR="43311" marT="43311" marB="43311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80675285"/>
                  </a:ext>
                </a:extLst>
              </a:tr>
              <a:tr h="6585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300" b="0" i="0" dirty="0">
                          <a:solidFill>
                            <a:srgbClr val="5A5A5A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4/9(</a:t>
                      </a:r>
                      <a:r>
                        <a:rPr lang="ko-KR" altLang="en-US" sz="1300" b="0" i="0" dirty="0">
                          <a:solidFill>
                            <a:srgbClr val="5A5A5A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목</a:t>
                      </a:r>
                      <a:r>
                        <a:rPr lang="en-US" altLang="ko-KR" sz="1300" b="0" i="0" dirty="0">
                          <a:solidFill>
                            <a:srgbClr val="5A5A5A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</a:p>
                  </a:txBody>
                  <a:tcPr marL="43311" marR="43311" marT="43311" marB="43311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300" b="0" i="0" dirty="0">
                          <a:solidFill>
                            <a:srgbClr val="5A5A5A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프로젝트 주제 </a:t>
                      </a:r>
                      <a:r>
                        <a:rPr lang="en-US" altLang="ko-KR" sz="1300" b="0" i="0" dirty="0">
                          <a:solidFill>
                            <a:srgbClr val="5A5A5A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&amp; </a:t>
                      </a:r>
                      <a:r>
                        <a:rPr lang="ko-KR" altLang="en-US" sz="1300" b="0" i="0" dirty="0">
                          <a:solidFill>
                            <a:srgbClr val="5A5A5A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아이디어 발표</a:t>
                      </a:r>
                      <a:endParaRPr lang="en-US" altLang="ko-KR" sz="1300" b="0" i="0" dirty="0">
                        <a:solidFill>
                          <a:srgbClr val="5A5A5A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43311" marR="43311" marT="43311" marB="43311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300" b="0" i="0" dirty="0">
                          <a:solidFill>
                            <a:srgbClr val="5A5A5A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프로젝트 주제 선정 </a:t>
                      </a:r>
                      <a:endParaRPr lang="en-US" altLang="ko-KR" sz="1300" b="0" i="0" dirty="0" smtClean="0">
                        <a:solidFill>
                          <a:srgbClr val="5A5A5A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300" b="0" i="0" dirty="0" smtClean="0">
                          <a:solidFill>
                            <a:srgbClr val="5A5A5A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배경 </a:t>
                      </a:r>
                      <a:r>
                        <a:rPr lang="ko-KR" altLang="en-US" sz="1300" b="0" i="0" dirty="0">
                          <a:solidFill>
                            <a:srgbClr val="5A5A5A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및 개요 </a:t>
                      </a:r>
                      <a:r>
                        <a:rPr lang="ko-KR" altLang="en-US" sz="1300" b="0" i="0" dirty="0" smtClean="0">
                          <a:solidFill>
                            <a:srgbClr val="5A5A5A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발표</a:t>
                      </a:r>
                      <a:endParaRPr lang="en-US" altLang="ko-KR" sz="1300" b="0" i="0" dirty="0">
                        <a:solidFill>
                          <a:srgbClr val="5A5A5A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43311" marR="43311" marT="43311" marB="43311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837809387"/>
                  </a:ext>
                </a:extLst>
              </a:tr>
              <a:tr h="349373">
                <a:tc rowSpan="3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300" b="1" i="0" u="none" strike="noStrike" dirty="0">
                          <a:solidFill>
                            <a:srgbClr val="5A5A5A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개발</a:t>
                      </a:r>
                    </a:p>
                  </a:txBody>
                  <a:tcPr marL="43311" marR="43311" marT="43311" marB="4331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300" b="1" i="0" dirty="0" smtClean="0">
                          <a:solidFill>
                            <a:srgbClr val="C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4/13(</a:t>
                      </a:r>
                      <a:r>
                        <a:rPr lang="ko-KR" altLang="en-US" sz="1300" b="1" i="0" dirty="0">
                          <a:solidFill>
                            <a:srgbClr val="C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월</a:t>
                      </a:r>
                      <a:r>
                        <a:rPr lang="en-US" altLang="ko-KR" sz="1300" b="1" i="0" dirty="0">
                          <a:solidFill>
                            <a:srgbClr val="C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 ~ </a:t>
                      </a:r>
                      <a:r>
                        <a:rPr lang="en-US" altLang="ko-KR" sz="1300" b="1" i="0" dirty="0" smtClean="0">
                          <a:solidFill>
                            <a:srgbClr val="C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4/27(</a:t>
                      </a:r>
                      <a:r>
                        <a:rPr lang="ko-KR" altLang="en-US" sz="1300" b="1" i="0" dirty="0">
                          <a:solidFill>
                            <a:srgbClr val="C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월</a:t>
                      </a:r>
                      <a:r>
                        <a:rPr lang="en-US" altLang="ko-KR" sz="1300" b="1" i="0" dirty="0" smtClean="0">
                          <a:solidFill>
                            <a:srgbClr val="C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300" b="1" i="0" dirty="0">
                        <a:solidFill>
                          <a:srgbClr val="C0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43311" marR="43311" marT="43311" marB="43311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1300" b="1" i="0" u="none" strike="noStrike" dirty="0">
                          <a:solidFill>
                            <a:srgbClr val="C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</a:t>
                      </a:r>
                      <a:r>
                        <a:rPr lang="ko-KR" altLang="en-US" sz="1300" b="1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전처리 및 시각화</a:t>
                      </a:r>
                      <a:endParaRPr lang="en-US" altLang="ko-KR" sz="1300" b="1" i="0" u="none" strike="noStrike" dirty="0">
                        <a:solidFill>
                          <a:srgbClr val="C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43311" marR="43311" marT="43311" marB="43311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3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300" b="0" i="0" u="none" strike="noStrike" dirty="0">
                          <a:solidFill>
                            <a:srgbClr val="5A5A5A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EDA &amp; </a:t>
                      </a:r>
                      <a:r>
                        <a:rPr lang="en-US" altLang="ko-KR" sz="1300" b="0" i="0" u="none" strike="noStrike" dirty="0" smtClean="0">
                          <a:solidFill>
                            <a:srgbClr val="5A5A5A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Research</a:t>
                      </a:r>
                    </a:p>
                  </a:txBody>
                  <a:tcPr marL="43311" marR="43311" marT="43311" marB="43311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67508895"/>
                  </a:ext>
                </a:extLst>
              </a:tr>
              <a:tr h="3493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300" b="1" i="0" dirty="0" smtClean="0">
                          <a:solidFill>
                            <a:srgbClr val="C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4/24(</a:t>
                      </a:r>
                      <a:r>
                        <a:rPr lang="ko-KR" altLang="en-US" sz="1300" b="1" i="0" dirty="0" smtClean="0">
                          <a:solidFill>
                            <a:srgbClr val="C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금</a:t>
                      </a:r>
                      <a:r>
                        <a:rPr lang="en-US" altLang="ko-KR" sz="1300" b="1" i="0" dirty="0" smtClean="0">
                          <a:solidFill>
                            <a:srgbClr val="C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 ~ 4/29(</a:t>
                      </a:r>
                      <a:r>
                        <a:rPr lang="ko-KR" altLang="en-US" sz="1300" b="1" i="0" dirty="0" smtClean="0">
                          <a:solidFill>
                            <a:srgbClr val="C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수</a:t>
                      </a:r>
                      <a:r>
                        <a:rPr lang="en-US" altLang="ko-KR" sz="1300" b="1" i="0" dirty="0" smtClean="0">
                          <a:solidFill>
                            <a:srgbClr val="C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</a:p>
                  </a:txBody>
                  <a:tcPr marL="43311" marR="43311" marT="43311" marB="43311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1300" b="1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모델링</a:t>
                      </a:r>
                      <a:endParaRPr lang="ko-KR" altLang="en-US" sz="1300" b="1" i="0" u="none" strike="noStrike" dirty="0">
                        <a:solidFill>
                          <a:srgbClr val="C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43311" marR="43311" marT="43311" marB="43311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300" b="0" i="0" u="none" strike="noStrike" dirty="0" smtClean="0">
                          <a:solidFill>
                            <a:srgbClr val="5A5A5A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EDA &amp; Research</a:t>
                      </a:r>
                    </a:p>
                  </a:txBody>
                  <a:tcPr marL="43311" marR="43311" marT="43311" marB="43311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306332610"/>
                  </a:ext>
                </a:extLst>
              </a:tr>
              <a:tr h="3493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300" b="0" i="0" dirty="0">
                          <a:solidFill>
                            <a:srgbClr val="5A5A5A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4/18(</a:t>
                      </a:r>
                      <a:r>
                        <a:rPr lang="ko-KR" altLang="en-US" sz="1300" b="0" i="0" dirty="0">
                          <a:solidFill>
                            <a:srgbClr val="5A5A5A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토</a:t>
                      </a:r>
                      <a:r>
                        <a:rPr lang="en-US" altLang="ko-KR" sz="1300" b="0" i="0" dirty="0">
                          <a:solidFill>
                            <a:srgbClr val="5A5A5A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</a:p>
                  </a:txBody>
                  <a:tcPr marL="43311" marR="43311" marT="43311" marB="43311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1300" b="0" i="0" u="none" strike="noStrike" dirty="0">
                          <a:solidFill>
                            <a:srgbClr val="5A5A5A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팀 별 중간보고</a:t>
                      </a:r>
                    </a:p>
                  </a:txBody>
                  <a:tcPr marL="43311" marR="43311" marT="43311" marB="43311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3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1300" b="0" i="0" u="none" strike="noStrike" dirty="0">
                          <a:solidFill>
                            <a:srgbClr val="5A5A5A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및 일정 검토</a:t>
                      </a:r>
                    </a:p>
                  </a:txBody>
                  <a:tcPr marL="43311" marR="43311" marT="43311" marB="43311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95">
                <a:tc rowSpan="3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300" b="1" i="0" u="none" strike="noStrike" dirty="0" smtClean="0">
                          <a:solidFill>
                            <a:srgbClr val="5A5A5A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DACON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300" b="1" i="0" u="none" strike="noStrike" dirty="0" smtClean="0">
                          <a:solidFill>
                            <a:srgbClr val="5A5A5A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업로드</a:t>
                      </a:r>
                      <a:endParaRPr lang="ko-KR" altLang="en-US" sz="1300" b="1" i="0" u="none" strike="noStrike" dirty="0">
                        <a:solidFill>
                          <a:srgbClr val="5A5A5A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43311" marR="43311" marT="43311" marB="4331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300" b="0" i="0" dirty="0" smtClean="0">
                          <a:solidFill>
                            <a:srgbClr val="5A5A5A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4/24(</a:t>
                      </a:r>
                      <a:r>
                        <a:rPr lang="ko-KR" altLang="en-US" sz="1300" b="0" i="0" dirty="0" smtClean="0">
                          <a:solidFill>
                            <a:srgbClr val="5A5A5A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금</a:t>
                      </a:r>
                      <a:r>
                        <a:rPr lang="en-US" altLang="ko-KR" sz="1300" b="0" i="0" dirty="0" smtClean="0">
                          <a:solidFill>
                            <a:srgbClr val="5A5A5A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300" b="0" i="0" dirty="0">
                        <a:solidFill>
                          <a:srgbClr val="5A5A5A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43311" marR="43311" marT="43311" marB="43311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1300" b="0" i="0" u="none" strike="noStrike" dirty="0" smtClean="0">
                          <a:solidFill>
                            <a:srgbClr val="5A5A5A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데이터가 말하는 코로나</a:t>
                      </a:r>
                      <a:r>
                        <a:rPr lang="ko-KR" altLang="en-US" sz="1300" b="0" i="0" u="none" strike="noStrike" baseline="0" dirty="0" smtClean="0">
                          <a:solidFill>
                            <a:srgbClr val="5A5A5A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1300" b="0" i="0" u="none" strike="noStrike" baseline="0" dirty="0" smtClean="0">
                          <a:solidFill>
                            <a:srgbClr val="5A5A5A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– </a:t>
                      </a:r>
                      <a:r>
                        <a:rPr lang="ko-KR" altLang="en-US" sz="1300" b="0" i="0" u="none" strike="noStrike" baseline="0" dirty="0" err="1" smtClean="0">
                          <a:solidFill>
                            <a:srgbClr val="5A5A5A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성별편</a:t>
                      </a:r>
                      <a:r>
                        <a:rPr lang="ko-KR" altLang="en-US" sz="1300" b="0" i="0" u="none" strike="noStrike" baseline="0" dirty="0" smtClean="0">
                          <a:solidFill>
                            <a:srgbClr val="5A5A5A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endParaRPr lang="ko-KR" altLang="en-US" sz="1300" b="0" i="0" u="none" strike="noStrike" dirty="0">
                        <a:solidFill>
                          <a:srgbClr val="5A5A5A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43311" marR="43311" marT="43311" marB="43311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3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1300" b="0" i="0" u="none" strike="noStrike" spc="-150" dirty="0" smtClean="0">
                          <a:solidFill>
                            <a:srgbClr val="5A5A5A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시각화 경진대회 참가</a:t>
                      </a:r>
                      <a:endParaRPr lang="ko-KR" altLang="en-US" sz="1300" b="0" i="0" u="none" strike="noStrike" spc="-150" dirty="0">
                        <a:solidFill>
                          <a:srgbClr val="5A5A5A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43311" marR="43311" marT="43311" marB="43311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95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800" b="1" i="0" u="none" strike="noStrike" dirty="0">
                        <a:solidFill>
                          <a:srgbClr val="5A5A5A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300" b="0" i="0" dirty="0" smtClean="0">
                          <a:solidFill>
                            <a:srgbClr val="5A5A5A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4/26(</a:t>
                      </a:r>
                      <a:r>
                        <a:rPr lang="ko-KR" altLang="en-US" sz="1300" b="0" i="0" dirty="0" smtClean="0">
                          <a:solidFill>
                            <a:srgbClr val="5A5A5A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일</a:t>
                      </a:r>
                      <a:r>
                        <a:rPr lang="en-US" altLang="ko-KR" sz="1300" b="0" i="0" dirty="0" smtClean="0">
                          <a:solidFill>
                            <a:srgbClr val="5A5A5A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300" b="0" i="0" dirty="0">
                        <a:solidFill>
                          <a:srgbClr val="5A5A5A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43311" marR="43311" marT="43311" marB="43311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1300" b="0" i="0" u="none" strike="noStrike" dirty="0" smtClean="0">
                          <a:solidFill>
                            <a:srgbClr val="5A5A5A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데이터가 말하는 코로나</a:t>
                      </a:r>
                      <a:r>
                        <a:rPr lang="ko-KR" altLang="en-US" sz="1300" b="0" i="0" u="none" strike="noStrike" baseline="0" dirty="0" smtClean="0">
                          <a:solidFill>
                            <a:srgbClr val="5A5A5A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1300" b="0" i="0" u="none" strike="noStrike" baseline="0" dirty="0" smtClean="0">
                          <a:solidFill>
                            <a:srgbClr val="5A5A5A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– </a:t>
                      </a:r>
                      <a:r>
                        <a:rPr lang="ko-KR" altLang="en-US" sz="1300" b="0" i="0" u="none" strike="noStrike" baseline="0" dirty="0" err="1" smtClean="0">
                          <a:solidFill>
                            <a:srgbClr val="5A5A5A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지역편</a:t>
                      </a:r>
                      <a:endParaRPr lang="ko-KR" altLang="en-US" sz="1300" b="0" i="0" u="none" strike="noStrike" dirty="0">
                        <a:solidFill>
                          <a:srgbClr val="5A5A5A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43311" marR="43311" marT="43311" marB="43311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300" b="0" i="0" u="none" strike="noStrike" spc="-150" dirty="0" smtClean="0">
                          <a:solidFill>
                            <a:srgbClr val="5A5A5A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시각화 경진대회 참가</a:t>
                      </a:r>
                    </a:p>
                  </a:txBody>
                  <a:tcPr marL="43311" marR="43311" marT="43311" marB="43311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95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800" b="1" i="0" u="none" strike="noStrike" dirty="0">
                        <a:solidFill>
                          <a:srgbClr val="5A5A5A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300" b="0" i="0" dirty="0" smtClean="0">
                          <a:solidFill>
                            <a:srgbClr val="5A5A5A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4/30(</a:t>
                      </a:r>
                      <a:r>
                        <a:rPr lang="ko-KR" altLang="en-US" sz="1300" b="0" i="0" dirty="0" smtClean="0">
                          <a:solidFill>
                            <a:srgbClr val="5A5A5A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목</a:t>
                      </a:r>
                      <a:r>
                        <a:rPr lang="en-US" altLang="ko-KR" sz="1300" b="0" i="0" dirty="0" smtClean="0">
                          <a:solidFill>
                            <a:srgbClr val="5A5A5A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300" b="0" i="0" dirty="0">
                        <a:solidFill>
                          <a:srgbClr val="5A5A5A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43311" marR="43311" marT="43311" marB="43311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300" b="0" i="0" u="none" strike="noStrike" dirty="0" smtClean="0">
                          <a:solidFill>
                            <a:srgbClr val="5A5A5A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데이터가 말하는 코로나</a:t>
                      </a:r>
                      <a:r>
                        <a:rPr lang="ko-KR" altLang="en-US" sz="1300" b="0" i="0" u="none" strike="noStrike" baseline="0" dirty="0" smtClean="0">
                          <a:solidFill>
                            <a:srgbClr val="5A5A5A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1300" b="0" i="0" u="none" strike="noStrike" baseline="0" dirty="0" smtClean="0">
                          <a:solidFill>
                            <a:srgbClr val="5A5A5A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– </a:t>
                      </a:r>
                      <a:r>
                        <a:rPr lang="ko-KR" altLang="en-US" sz="1300" b="0" i="0" u="none" strike="noStrike" spc="-150" baseline="0" dirty="0" err="1" smtClean="0">
                          <a:solidFill>
                            <a:srgbClr val="5A5A5A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생활인구편</a:t>
                      </a:r>
                      <a:endParaRPr lang="ko-KR" altLang="en-US" sz="1300" b="0" i="0" u="none" strike="noStrike" spc="-150" dirty="0" smtClean="0">
                        <a:solidFill>
                          <a:srgbClr val="5A5A5A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43311" marR="43311" marT="43311" marB="43311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300" b="0" i="0" u="none" strike="noStrike" spc="-150" dirty="0" smtClean="0">
                          <a:solidFill>
                            <a:srgbClr val="5A5A5A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시각화 경진대회 참가</a:t>
                      </a:r>
                    </a:p>
                  </a:txBody>
                  <a:tcPr marL="43311" marR="43311" marT="43311" marB="43311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79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300" b="1" i="0" u="none" strike="noStrike" dirty="0">
                          <a:solidFill>
                            <a:srgbClr val="5A5A5A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수정</a:t>
                      </a:r>
                      <a:r>
                        <a:rPr lang="en-US" altLang="ko-KR" sz="1300" b="1" i="0" u="none" strike="noStrike" dirty="0">
                          <a:solidFill>
                            <a:srgbClr val="5A5A5A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1300" b="1" i="0" u="none" strike="noStrike" dirty="0">
                          <a:solidFill>
                            <a:srgbClr val="5A5A5A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보완</a:t>
                      </a:r>
                    </a:p>
                  </a:txBody>
                  <a:tcPr marL="43311" marR="43311" marT="43311" marB="4331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300" b="0" i="0" dirty="0">
                          <a:solidFill>
                            <a:srgbClr val="5A5A5A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4/20(</a:t>
                      </a:r>
                      <a:r>
                        <a:rPr lang="ko-KR" altLang="en-US" sz="1300" b="0" i="0" dirty="0">
                          <a:solidFill>
                            <a:srgbClr val="5A5A5A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월</a:t>
                      </a:r>
                      <a:r>
                        <a:rPr lang="en-US" altLang="ko-KR" sz="1300" b="0" i="0" dirty="0">
                          <a:solidFill>
                            <a:srgbClr val="5A5A5A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 ~ </a:t>
                      </a:r>
                      <a:r>
                        <a:rPr lang="en-US" altLang="ko-KR" sz="1300" b="0" i="0" dirty="0" smtClean="0">
                          <a:solidFill>
                            <a:srgbClr val="5A5A5A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4/27(</a:t>
                      </a:r>
                      <a:r>
                        <a:rPr lang="ko-KR" altLang="en-US" sz="1300" b="0" i="0" dirty="0">
                          <a:solidFill>
                            <a:srgbClr val="5A5A5A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월</a:t>
                      </a:r>
                      <a:r>
                        <a:rPr lang="en-US" altLang="ko-KR" sz="1300" b="0" i="0" dirty="0">
                          <a:solidFill>
                            <a:srgbClr val="5A5A5A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</a:p>
                  </a:txBody>
                  <a:tcPr marL="43311" marR="43311" marT="43311" marB="43311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1300" b="0" i="0" u="none" strike="noStrike" spc="-150" dirty="0">
                          <a:solidFill>
                            <a:srgbClr val="5A5A5A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의견 반영하여 프로젝트 고도화</a:t>
                      </a:r>
                    </a:p>
                  </a:txBody>
                  <a:tcPr marL="43311" marR="43311" marT="43311" marB="43311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3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1300" b="0" i="0" u="none" strike="noStrike" dirty="0">
                          <a:solidFill>
                            <a:srgbClr val="5A5A5A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최적화</a:t>
                      </a:r>
                      <a:r>
                        <a:rPr lang="en-US" altLang="ko-KR" sz="1300" b="0" i="0" u="none" strike="noStrike" dirty="0">
                          <a:solidFill>
                            <a:srgbClr val="5A5A5A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</a:t>
                      </a:r>
                      <a:r>
                        <a:rPr lang="en-US" altLang="ko-KR" sz="1300" b="0" i="0" u="none" strike="noStrike" baseline="0" dirty="0">
                          <a:solidFill>
                            <a:srgbClr val="5A5A5A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300" b="0" i="0" u="none" strike="noStrike" baseline="0" dirty="0">
                          <a:solidFill>
                            <a:srgbClr val="5A5A5A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오류 수정</a:t>
                      </a:r>
                      <a:endParaRPr lang="ko-KR" altLang="en-US" sz="1300" b="0" i="0" u="none" strike="noStrike" dirty="0">
                        <a:solidFill>
                          <a:srgbClr val="5A5A5A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43311" marR="43311" marT="43311" marB="43311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570513718"/>
                  </a:ext>
                </a:extLst>
              </a:tr>
              <a:tr h="38979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300" b="1" i="0" u="none" strike="noStrike" dirty="0">
                          <a:solidFill>
                            <a:srgbClr val="5A5A5A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총 개발기간</a:t>
                      </a:r>
                    </a:p>
                  </a:txBody>
                  <a:tcPr marL="43311" marR="43311" marT="43311" marB="4331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300" b="0" i="0" dirty="0">
                          <a:solidFill>
                            <a:srgbClr val="5A5A5A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4/6(</a:t>
                      </a:r>
                      <a:r>
                        <a:rPr lang="ko-KR" altLang="en-US" sz="1300" b="0" i="0" dirty="0">
                          <a:solidFill>
                            <a:srgbClr val="5A5A5A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월</a:t>
                      </a:r>
                      <a:r>
                        <a:rPr lang="en-US" altLang="ko-KR" sz="1300" b="0" i="0" dirty="0">
                          <a:solidFill>
                            <a:srgbClr val="5A5A5A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 ~ </a:t>
                      </a:r>
                      <a:r>
                        <a:rPr lang="en-US" altLang="ko-KR" sz="1300" b="0" i="0" dirty="0" smtClean="0">
                          <a:solidFill>
                            <a:srgbClr val="5A5A5A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4/30(</a:t>
                      </a:r>
                      <a:r>
                        <a:rPr lang="ko-KR" altLang="en-US" sz="1300" b="0" i="0" dirty="0">
                          <a:solidFill>
                            <a:srgbClr val="5A5A5A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금</a:t>
                      </a:r>
                      <a:r>
                        <a:rPr lang="en-US" altLang="ko-KR" sz="1300" b="0" i="0" dirty="0">
                          <a:solidFill>
                            <a:srgbClr val="5A5A5A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</a:p>
                  </a:txBody>
                  <a:tcPr marL="43311" marR="43311" marT="43311" marB="43311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fontAlgn="ctr">
                        <a:lnSpc>
                          <a:spcPct val="130000"/>
                        </a:lnSpc>
                        <a:buFont typeface="Wingdings" panose="05000000000000000000" pitchFamily="2" charset="2"/>
                        <a:buChar char="§"/>
                      </a:pPr>
                      <a:endParaRPr lang="ko-KR" altLang="en-US" sz="1300" b="0" i="0" u="none" strike="noStrike" dirty="0">
                        <a:solidFill>
                          <a:srgbClr val="5A5A5A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43311" marR="43311" marT="43311" marB="43311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fontAlgn="ctr">
                        <a:lnSpc>
                          <a:spcPct val="130000"/>
                        </a:lnSpc>
                        <a:buFont typeface="Wingdings" panose="05000000000000000000" pitchFamily="2" charset="2"/>
                        <a:buChar char="§"/>
                      </a:pPr>
                      <a:endParaRPr lang="ko-KR" altLang="en-US" sz="1300" b="0" i="0" u="none" strike="noStrike" dirty="0">
                        <a:solidFill>
                          <a:srgbClr val="5A5A5A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43311" marR="43311" marT="43311" marB="43311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0892908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237600"/>
            <a:ext cx="2743200" cy="365125"/>
          </a:xfrm>
        </p:spPr>
        <p:txBody>
          <a:bodyPr/>
          <a:lstStyle/>
          <a:p>
            <a:fld id="{D7D657F1-E26E-4878-8FB9-A33707A39A08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12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29035" y="1005854"/>
            <a:ext cx="1848583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fontAlgn="ctr">
              <a:lnSpc>
                <a:spcPct val="130000"/>
              </a:lnSpc>
              <a:defRPr/>
            </a:pPr>
            <a:r>
              <a:rPr lang="ko-KR" altLang="en-US" sz="24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일정</a:t>
            </a:r>
            <a:endParaRPr lang="en-US" altLang="ko-KR" sz="24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891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38"/>
          <a:stretch/>
        </p:blipFill>
        <p:spPr>
          <a:xfrm>
            <a:off x="956761" y="2001715"/>
            <a:ext cx="4255480" cy="4740826"/>
          </a:xfrm>
          <a:prstGeom prst="rect">
            <a:avLst/>
          </a:prstGeom>
          <a:ln>
            <a:noFill/>
          </a:ln>
        </p:spPr>
      </p:pic>
      <p:sp>
        <p:nvSpPr>
          <p:cNvPr id="2" name="오른쪽 화살표 1"/>
          <p:cNvSpPr/>
          <p:nvPr/>
        </p:nvSpPr>
        <p:spPr>
          <a:xfrm>
            <a:off x="5510151" y="4191990"/>
            <a:ext cx="783771" cy="38001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237600"/>
            <a:ext cx="2743200" cy="365125"/>
          </a:xfrm>
        </p:spPr>
        <p:txBody>
          <a:bodyPr/>
          <a:lstStyle/>
          <a:p>
            <a:r>
              <a:rPr lang="en-US" altLang="ko-KR" dirty="0" smtClean="0"/>
              <a:t>14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" t="1324" r="2162" b="2683"/>
          <a:stretch/>
        </p:blipFill>
        <p:spPr>
          <a:xfrm>
            <a:off x="6578929" y="2434442"/>
            <a:ext cx="4987637" cy="3823854"/>
          </a:xfrm>
          <a:prstGeom prst="rect">
            <a:avLst/>
          </a:prstGeom>
          <a:ln>
            <a:noFill/>
          </a:ln>
        </p:spPr>
      </p:pic>
      <p:sp>
        <p:nvSpPr>
          <p:cNvPr id="4" name="직사각형 3"/>
          <p:cNvSpPr/>
          <p:nvPr/>
        </p:nvSpPr>
        <p:spPr>
          <a:xfrm>
            <a:off x="6505476" y="1566426"/>
            <a:ext cx="5172177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130000"/>
              </a:lnSpc>
              <a:defRPr/>
            </a:pP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 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~ 4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 사이 </a:t>
            </a:r>
            <a:r>
              <a:rPr lang="ko-KR" altLang="en-US" b="1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저녁시간대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생활 인구 </a:t>
            </a:r>
            <a:r>
              <a:rPr lang="ko-KR" altLang="en-US" b="1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변화량</a:t>
            </a:r>
            <a:endParaRPr lang="en-US" altLang="ko-KR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 fontAlgn="ctr">
              <a:lnSpc>
                <a:spcPct val="130000"/>
              </a:lnSpc>
              <a:defRPr/>
            </a:pP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높은 </a:t>
            </a:r>
            <a:r>
              <a:rPr lang="ko-KR" altLang="en-US" b="1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행정동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추출 </a:t>
            </a:r>
            <a:endParaRPr lang="en-US" altLang="ko-KR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408452" y="183748"/>
            <a:ext cx="1312499" cy="131249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tx1"/>
                </a:solidFill>
              </a:rPr>
              <a:t>보고용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자료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矩形 2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Ⅳ.  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수행 </a:t>
            </a: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39034" y="871056"/>
            <a:ext cx="10881917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ctr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탐색적 데이터 분석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(EDA)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 시각화</a:t>
            </a:r>
          </a:p>
          <a:p>
            <a:pPr lvl="1" fontAlgn="ctr">
              <a:lnSpc>
                <a:spcPct val="130000"/>
              </a:lnSpc>
              <a:defRPr/>
            </a:pP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 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생활인구 데이터 분석 및 시각화</a:t>
            </a:r>
            <a:endParaRPr lang="ko-KR" altLang="en-US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854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74147" y="5602769"/>
            <a:ext cx="2361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강남구 대치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230" y="2173593"/>
            <a:ext cx="3003704" cy="342917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797" y="918966"/>
            <a:ext cx="5888144" cy="262966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464"/>
          <a:stretch/>
        </p:blipFill>
        <p:spPr>
          <a:xfrm>
            <a:off x="5452797" y="3548634"/>
            <a:ext cx="3729718" cy="315218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515" y="4217455"/>
            <a:ext cx="2405640" cy="1814539"/>
          </a:xfrm>
          <a:prstGeom prst="rect">
            <a:avLst/>
          </a:prstGeom>
        </p:spPr>
      </p:pic>
      <p:sp>
        <p:nvSpPr>
          <p:cNvPr id="15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237600"/>
            <a:ext cx="2743200" cy="365125"/>
          </a:xfrm>
        </p:spPr>
        <p:txBody>
          <a:bodyPr/>
          <a:lstStyle/>
          <a:p>
            <a:r>
              <a:rPr lang="en-US" altLang="ko-KR" dirty="0" smtClean="0"/>
              <a:t>15</a:t>
            </a:r>
            <a:endParaRPr lang="ko-KR" altLang="en-US" dirty="0"/>
          </a:p>
        </p:txBody>
      </p:sp>
      <p:sp>
        <p:nvSpPr>
          <p:cNvPr id="19" name="타원 18"/>
          <p:cNvSpPr/>
          <p:nvPr/>
        </p:nvSpPr>
        <p:spPr>
          <a:xfrm>
            <a:off x="10381635" y="2699350"/>
            <a:ext cx="1312499" cy="131249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tx1"/>
                </a:solidFill>
              </a:rPr>
              <a:t>보고용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자료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矩形 2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Ⅳ.  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수행 </a:t>
            </a: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39034" y="871056"/>
            <a:ext cx="10881917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ctr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탐색적 데이터 분석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(EDA)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 시각화</a:t>
            </a:r>
          </a:p>
          <a:p>
            <a:pPr lvl="1" fontAlgn="ctr">
              <a:lnSpc>
                <a:spcPct val="130000"/>
              </a:lnSpc>
              <a:defRPr/>
            </a:pP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 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생활인구 데이터 분석 및 시각화</a:t>
            </a:r>
            <a:endParaRPr lang="ko-KR" altLang="en-US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698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286719" y="5869249"/>
            <a:ext cx="3526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송파구 방이동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54" y="2258899"/>
            <a:ext cx="3769303" cy="357523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613" y="979998"/>
            <a:ext cx="5936078" cy="254805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539"/>
          <a:stretch/>
        </p:blipFill>
        <p:spPr>
          <a:xfrm>
            <a:off x="5618612" y="3432802"/>
            <a:ext cx="3386871" cy="315800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44"/>
          <a:stretch/>
        </p:blipFill>
        <p:spPr>
          <a:xfrm>
            <a:off x="9256687" y="3968240"/>
            <a:ext cx="2046799" cy="2182373"/>
          </a:xfrm>
          <a:prstGeom prst="rect">
            <a:avLst/>
          </a:prstGeom>
        </p:spPr>
      </p:pic>
      <p:sp>
        <p:nvSpPr>
          <p:cNvPr id="11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237600"/>
            <a:ext cx="2743200" cy="365125"/>
          </a:xfrm>
        </p:spPr>
        <p:txBody>
          <a:bodyPr/>
          <a:lstStyle/>
          <a:p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16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0381635" y="2699350"/>
            <a:ext cx="1312499" cy="131249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보고용</a:t>
            </a:r>
            <a:endParaRPr lang="en-US" altLang="ko-KR" b="1" dirty="0" smtClean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자료</a:t>
            </a:r>
            <a:endParaRPr lang="ko-KR" altLang="en-US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矩形 2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Ⅳ.  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수행 </a:t>
            </a: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39034" y="871056"/>
            <a:ext cx="10881917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ctr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탐색적 데이터 분석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(EDA)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 시각화</a:t>
            </a:r>
          </a:p>
          <a:p>
            <a:pPr lvl="1" fontAlgn="ctr">
              <a:lnSpc>
                <a:spcPct val="130000"/>
              </a:lnSpc>
              <a:defRPr/>
            </a:pP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 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생활인구 데이터 분석 및 시각화</a:t>
            </a:r>
            <a:endParaRPr lang="ko-KR" altLang="en-US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858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237600"/>
            <a:ext cx="2743200" cy="365125"/>
          </a:xfrm>
        </p:spPr>
        <p:txBody>
          <a:bodyPr/>
          <a:lstStyle/>
          <a:p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矩形 2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Ⅳ.  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수행 </a:t>
            </a: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39034" y="871056"/>
            <a:ext cx="10881917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ctr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탐색적 데이터 분석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(EDA)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 시각화</a:t>
            </a:r>
          </a:p>
          <a:p>
            <a:pPr lvl="1" fontAlgn="ctr">
              <a:lnSpc>
                <a:spcPct val="130000"/>
              </a:lnSpc>
              <a:defRPr/>
            </a:pP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2)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별 데이터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및 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시각화 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‘ 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남성에게 더 치명적인 바이러스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 ’ </a:t>
            </a:r>
            <a:endParaRPr lang="ko-KR" altLang="en-US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65739" y="5217571"/>
            <a:ext cx="8660524" cy="510288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pPr algn="ctr" fontAlgn="ctr">
              <a:lnSpc>
                <a:spcPct val="130000"/>
              </a:lnSpc>
              <a:defRPr/>
            </a:pPr>
            <a:r>
              <a:rPr lang="ko-KR" altLang="en-US" sz="20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우리나라 뿐만 아니라 모든 국가에서 남성 </a:t>
            </a:r>
            <a:r>
              <a:rPr lang="ko-KR" altLang="en-US" sz="2000" b="1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치명률이</a:t>
            </a:r>
            <a:r>
              <a:rPr lang="ko-KR" altLang="en-US" sz="20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더 높게 나타날 것</a:t>
            </a:r>
            <a:endParaRPr lang="ko-KR" altLang="en-US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927058" y="2060027"/>
            <a:ext cx="8329601" cy="3027378"/>
            <a:chOff x="1927058" y="2060027"/>
            <a:chExt cx="8329601" cy="3027378"/>
          </a:xfrm>
        </p:grpSpPr>
        <p:sp>
          <p:nvSpPr>
            <p:cNvPr id="2" name="직사각형 1"/>
            <p:cNvSpPr/>
            <p:nvPr/>
          </p:nvSpPr>
          <p:spPr>
            <a:xfrm>
              <a:off x="1927058" y="2060027"/>
              <a:ext cx="8329601" cy="302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927058" y="2060027"/>
              <a:ext cx="8166095" cy="3027378"/>
              <a:chOff x="991637" y="1713186"/>
              <a:chExt cx="8166095" cy="3027378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689" r="1747" b="57144"/>
              <a:stretch/>
            </p:blipFill>
            <p:spPr>
              <a:xfrm>
                <a:off x="991637" y="2459421"/>
                <a:ext cx="7059286" cy="512244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6" name="그림 2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965" t="52136" r="24134" b="32283"/>
              <a:stretch/>
            </p:blipFill>
            <p:spPr>
              <a:xfrm>
                <a:off x="1101997" y="2841353"/>
                <a:ext cx="6022427" cy="937512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2" name="그림 3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1955" r="1747" b="11777"/>
              <a:stretch/>
            </p:blipFill>
            <p:spPr>
              <a:xfrm>
                <a:off x="1101997" y="3994330"/>
                <a:ext cx="7059286" cy="746234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" name="그림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44" r="5843" b="81317"/>
              <a:stretch/>
            </p:blipFill>
            <p:spPr>
              <a:xfrm>
                <a:off x="991637" y="1713186"/>
                <a:ext cx="6764997" cy="735724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7866994" y="3329239"/>
                <a:ext cx="1290738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&lt; 3</a:t>
                </a:r>
                <a:r>
                  <a:rPr lang="ko-KR" altLang="en-US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월 기사</a:t>
                </a:r>
                <a:endPara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866994" y="2471442"/>
                <a:ext cx="1290738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&lt; 2</a:t>
                </a:r>
                <a:r>
                  <a:rPr lang="ko-KR" altLang="en-US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월 기사</a:t>
                </a:r>
                <a:endPara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66994" y="1963453"/>
                <a:ext cx="1290738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&lt; 1</a:t>
                </a:r>
                <a:r>
                  <a:rPr lang="ko-KR" altLang="en-US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월 기사</a:t>
                </a:r>
                <a:endPara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7866994" y="4086923"/>
                <a:ext cx="1290738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&lt; 4</a:t>
                </a:r>
                <a:r>
                  <a:rPr lang="ko-KR" altLang="en-US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월 기사</a:t>
                </a:r>
                <a:endPara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2530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237600"/>
            <a:ext cx="2743200" cy="365125"/>
          </a:xfrm>
        </p:spPr>
        <p:txBody>
          <a:bodyPr/>
          <a:lstStyle/>
          <a:p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矩形 2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Ⅳ.  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수행 </a:t>
            </a: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12947" y="6027989"/>
            <a:ext cx="9598855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프랑스만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성별 데이터를 포함한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환자 정보를 제공</a:t>
            </a:r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096489" y="1683586"/>
            <a:ext cx="9999023" cy="4170949"/>
            <a:chOff x="1009403" y="1683586"/>
            <a:chExt cx="9999023" cy="4170949"/>
          </a:xfrm>
        </p:grpSpPr>
        <p:sp>
          <p:nvSpPr>
            <p:cNvPr id="4" name="직사각형 3"/>
            <p:cNvSpPr/>
            <p:nvPr/>
          </p:nvSpPr>
          <p:spPr>
            <a:xfrm>
              <a:off x="1009403" y="1683586"/>
              <a:ext cx="9999023" cy="41709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078202" y="1735635"/>
              <a:ext cx="9833600" cy="4025396"/>
              <a:chOff x="3071671" y="2348602"/>
              <a:chExt cx="6625228" cy="3482181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 rotWithShape="1">
              <a:blip r:embed="rId3"/>
              <a:srcRect t="65774" r="6606"/>
              <a:stretch/>
            </p:blipFill>
            <p:spPr>
              <a:xfrm>
                <a:off x="3071671" y="2348602"/>
                <a:ext cx="6048659" cy="3482181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285"/>
              <a:stretch/>
            </p:blipFill>
            <p:spPr>
              <a:xfrm>
                <a:off x="8954814" y="2435236"/>
                <a:ext cx="742085" cy="2847079"/>
              </a:xfrm>
              <a:prstGeom prst="rect">
                <a:avLst/>
              </a:prstGeom>
            </p:spPr>
          </p:pic>
        </p:grpSp>
      </p:grpSp>
      <p:sp>
        <p:nvSpPr>
          <p:cNvPr id="19" name="직사각형 18"/>
          <p:cNvSpPr/>
          <p:nvPr/>
        </p:nvSpPr>
        <p:spPr>
          <a:xfrm>
            <a:off x="839034" y="871056"/>
            <a:ext cx="10881917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ctr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탐색적 데이터 분석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(EDA)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 시각화</a:t>
            </a:r>
          </a:p>
          <a:p>
            <a:pPr lvl="1" fontAlgn="ctr">
              <a:lnSpc>
                <a:spcPct val="130000"/>
              </a:lnSpc>
              <a:defRPr/>
            </a:pP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별 데이터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및 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시각화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– 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한국과 프랑스 </a:t>
            </a:r>
            <a:r>
              <a:rPr lang="ko-KR" altLang="en-US" b="1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치명률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비교</a:t>
            </a:r>
            <a:endParaRPr lang="ko-KR" altLang="en-US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593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237600"/>
            <a:ext cx="2743200" cy="365125"/>
          </a:xfrm>
        </p:spPr>
        <p:txBody>
          <a:bodyPr/>
          <a:lstStyle/>
          <a:p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21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矩形 2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Ⅳ.  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수행 </a:t>
            </a: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207461" y="1827044"/>
            <a:ext cx="9777079" cy="4080693"/>
            <a:chOff x="732583" y="1827044"/>
            <a:chExt cx="10845107" cy="452646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583" y="1827044"/>
              <a:ext cx="10845107" cy="4526460"/>
            </a:xfrm>
            <a:prstGeom prst="rect">
              <a:avLst/>
            </a:prstGeom>
          </p:spPr>
        </p:pic>
        <p:grpSp>
          <p:nvGrpSpPr>
            <p:cNvPr id="2" name="그룹 1"/>
            <p:cNvGrpSpPr/>
            <p:nvPr/>
          </p:nvGrpSpPr>
          <p:grpSpPr>
            <a:xfrm>
              <a:off x="2160183" y="2735173"/>
              <a:ext cx="7931193" cy="2749949"/>
              <a:chOff x="2160183" y="2735173"/>
              <a:chExt cx="7931193" cy="2749949"/>
            </a:xfrm>
          </p:grpSpPr>
          <p:sp>
            <p:nvSpPr>
              <p:cNvPr id="6" name="위쪽/아래쪽 화살표 5"/>
              <p:cNvSpPr/>
              <p:nvPr/>
            </p:nvSpPr>
            <p:spPr>
              <a:xfrm>
                <a:off x="2299527" y="2999590"/>
                <a:ext cx="539848" cy="2485532"/>
              </a:xfrm>
              <a:prstGeom prst="upDownArrow">
                <a:avLst>
                  <a:gd name="adj1" fmla="val 50000"/>
                  <a:gd name="adj2" fmla="val 2037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2160183" y="3887284"/>
                <a:ext cx="873408" cy="6486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9</a:t>
                </a:r>
                <a:r>
                  <a:rPr lang="ko-KR" altLang="en-US" sz="32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배</a:t>
                </a:r>
                <a:endParaRPr lang="ko-KR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8921699" y="2735173"/>
                <a:ext cx="1169677" cy="616975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6227114" y="4473983"/>
                <a:ext cx="1169677" cy="616975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</p:grpSp>
      <p:sp>
        <p:nvSpPr>
          <p:cNvPr id="25" name="직사각형 24"/>
          <p:cNvSpPr/>
          <p:nvPr/>
        </p:nvSpPr>
        <p:spPr>
          <a:xfrm>
            <a:off x="839034" y="871056"/>
            <a:ext cx="10881917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ctr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탐색적 데이터 분석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(EDA)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 시각화</a:t>
            </a:r>
          </a:p>
          <a:p>
            <a:pPr lvl="1" fontAlgn="ctr">
              <a:lnSpc>
                <a:spcPct val="130000"/>
              </a:lnSpc>
              <a:defRPr/>
            </a:pP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별 데이터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및 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시각화 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한국과 프랑스 </a:t>
            </a:r>
            <a:r>
              <a:rPr lang="ko-KR" altLang="en-US" b="1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흡연율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b="1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비만율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비교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412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822404" y="1861712"/>
            <a:ext cx="10547193" cy="4611660"/>
            <a:chOff x="848741" y="1683586"/>
            <a:chExt cx="10984186" cy="4802731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rcRect t="13086" r="12356"/>
            <a:stretch/>
          </p:blipFill>
          <p:spPr>
            <a:xfrm>
              <a:off x="848741" y="1683586"/>
              <a:ext cx="9197784" cy="4802731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/>
            <a:srcRect l="87662" t="13086" b="38905"/>
            <a:stretch/>
          </p:blipFill>
          <p:spPr>
            <a:xfrm>
              <a:off x="10045346" y="2027989"/>
              <a:ext cx="1787581" cy="4113924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>
            <a:off x="839034" y="871056"/>
            <a:ext cx="10881917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ctr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탐색적 데이터 분석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(EDA)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 시각화</a:t>
            </a:r>
          </a:p>
          <a:p>
            <a:pPr lvl="1" fontAlgn="ctr">
              <a:lnSpc>
                <a:spcPct val="130000"/>
              </a:lnSpc>
              <a:defRPr/>
            </a:pP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3) 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지역별 </a:t>
            </a:r>
            <a:r>
              <a:rPr lang="ko-KR" altLang="en-US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확진자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완치자 데이터 분석 및 시각화 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도별 누적 </a:t>
            </a:r>
            <a:r>
              <a:rPr lang="ko-KR" altLang="en-US" b="1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확진자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증가 추이</a:t>
            </a:r>
            <a:endParaRPr lang="ko-KR" altLang="en-US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237600"/>
            <a:ext cx="2743200" cy="365125"/>
          </a:xfrm>
        </p:spPr>
        <p:txBody>
          <a:bodyPr/>
          <a:lstStyle/>
          <a:p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28646" t="49390" r="55469" b="47561"/>
          <a:stretch/>
        </p:blipFill>
        <p:spPr>
          <a:xfrm>
            <a:off x="4296296" y="6473372"/>
            <a:ext cx="1936750" cy="285750"/>
          </a:xfrm>
          <a:prstGeom prst="rect">
            <a:avLst/>
          </a:prstGeom>
        </p:spPr>
      </p:pic>
      <p:sp>
        <p:nvSpPr>
          <p:cNvPr id="9" name="矩形 2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Ⅳ.  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수행 </a:t>
            </a: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174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63598"/>
              </p:ext>
            </p:extLst>
          </p:nvPr>
        </p:nvGraphicFramePr>
        <p:xfrm>
          <a:off x="1518834" y="2939080"/>
          <a:ext cx="3662702" cy="3110210"/>
        </p:xfrm>
        <a:graphic>
          <a:graphicData uri="http://schemas.openxmlformats.org/drawingml/2006/table">
            <a:tbl>
              <a:tblPr/>
              <a:tblGrid>
                <a:gridCol w="3662702">
                  <a:extLst>
                    <a:ext uri="{9D8B030D-6E8A-4147-A177-3AD203B41FA5}">
                      <a16:colId xmlns="" xmlns:a16="http://schemas.microsoft.com/office/drawing/2014/main" val="1053143411"/>
                    </a:ext>
                  </a:extLst>
                </a:gridCol>
              </a:tblGrid>
              <a:tr h="62204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I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.</a:t>
                      </a:r>
                      <a:r>
                        <a:rPr lang="en-US" altLang="ko-KR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프로젝트 </a:t>
                      </a:r>
                      <a:r>
                        <a:rPr lang="ko-KR" alt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배경</a:t>
                      </a: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80675285"/>
                  </a:ext>
                </a:extLst>
              </a:tr>
              <a:tr h="62204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Ⅱ. 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프로젝트 팀 구성 및 역할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05830664"/>
                  </a:ext>
                </a:extLst>
              </a:tr>
              <a:tr h="62204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Ⅲ.</a:t>
                      </a:r>
                      <a:r>
                        <a:rPr lang="en-US" altLang="ko-KR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프로젝트 수행절차 및 방법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080871514"/>
                  </a:ext>
                </a:extLst>
              </a:tr>
              <a:tr h="62204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Ⅳ. 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프로젝트 수행 결과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04980399"/>
                  </a:ext>
                </a:extLst>
              </a:tr>
              <a:tr h="62204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Ⅴ. </a:t>
                      </a:r>
                      <a:r>
                        <a:rPr lang="ko-KR" alt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느낀 점</a:t>
                      </a: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52333981"/>
                  </a:ext>
                </a:extLst>
              </a:tr>
            </a:tbl>
          </a:graphicData>
        </a:graphic>
      </p:graphicFrame>
      <p:sp>
        <p:nvSpPr>
          <p:cNvPr id="9" name="矩形 2"/>
          <p:cNvSpPr/>
          <p:nvPr/>
        </p:nvSpPr>
        <p:spPr>
          <a:xfrm>
            <a:off x="717713" y="2179312"/>
            <a:ext cx="47747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목차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5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237600"/>
            <a:ext cx="2743200" cy="365125"/>
          </a:xfrm>
        </p:spPr>
        <p:txBody>
          <a:bodyPr/>
          <a:lstStyle/>
          <a:p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EA812C6D-3D2C-44BE-834E-DF6C22A2604F}"/>
              </a:ext>
            </a:extLst>
          </p:cNvPr>
          <p:cNvCxnSpPr>
            <a:cxnSpLocks/>
          </p:cNvCxnSpPr>
          <p:nvPr/>
        </p:nvCxnSpPr>
        <p:spPr>
          <a:xfrm flipH="1">
            <a:off x="682458" y="2872137"/>
            <a:ext cx="11525250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25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l="28646" t="49390" r="55469" b="47561"/>
          <a:stretch/>
        </p:blipFill>
        <p:spPr>
          <a:xfrm>
            <a:off x="4290410" y="6467224"/>
            <a:ext cx="1936750" cy="28575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848741" y="1861712"/>
            <a:ext cx="10533133" cy="4605512"/>
            <a:chOff x="848741" y="1861712"/>
            <a:chExt cx="10533133" cy="4605512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rcRect t="13086" r="12356"/>
            <a:stretch/>
          </p:blipFill>
          <p:spPr>
            <a:xfrm>
              <a:off x="848741" y="1861712"/>
              <a:ext cx="8820088" cy="4605512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4"/>
            <a:srcRect l="87662" t="13086" b="38905"/>
            <a:stretch/>
          </p:blipFill>
          <p:spPr>
            <a:xfrm>
              <a:off x="9667698" y="2191972"/>
              <a:ext cx="1714176" cy="3944990"/>
            </a:xfrm>
            <a:prstGeom prst="rect">
              <a:avLst/>
            </a:prstGeom>
          </p:spPr>
        </p:pic>
      </p:grpSp>
      <p:sp>
        <p:nvSpPr>
          <p:cNvPr id="22" name="자유형 21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7597901 w 12192000"/>
              <a:gd name="connsiteY0" fmla="*/ 2791334 h 6858000"/>
              <a:gd name="connsiteX1" fmla="*/ 6328720 w 12192000"/>
              <a:gd name="connsiteY1" fmla="*/ 3602076 h 6858000"/>
              <a:gd name="connsiteX2" fmla="*/ 5766674 w 12192000"/>
              <a:gd name="connsiteY2" fmla="*/ 5214261 h 6858000"/>
              <a:gd name="connsiteX3" fmla="*/ 7309425 w 12192000"/>
              <a:gd name="connsiteY3" fmla="*/ 4482853 h 6858000"/>
              <a:gd name="connsiteX4" fmla="*/ 7871470 w 12192000"/>
              <a:gd name="connsiteY4" fmla="*/ 2870668 h 6858000"/>
              <a:gd name="connsiteX5" fmla="*/ 7597901 w 12192000"/>
              <a:gd name="connsiteY5" fmla="*/ 2791334 h 6858000"/>
              <a:gd name="connsiteX6" fmla="*/ 4429036 w 12192000"/>
              <a:gd name="connsiteY6" fmla="*/ 1981877 h 6858000"/>
              <a:gd name="connsiteX7" fmla="*/ 2755464 w 12192000"/>
              <a:gd name="connsiteY7" fmla="*/ 2774440 h 6858000"/>
              <a:gd name="connsiteX8" fmla="*/ 2173285 w 12192000"/>
              <a:gd name="connsiteY8" fmla="*/ 5008147 h 6858000"/>
              <a:gd name="connsiteX9" fmla="*/ 4411847 w 12192000"/>
              <a:gd name="connsiteY9" fmla="*/ 4444922 h 6858000"/>
              <a:gd name="connsiteX10" fmla="*/ 4994025 w 12192000"/>
              <a:gd name="connsiteY10" fmla="*/ 2211216 h 6858000"/>
              <a:gd name="connsiteX11" fmla="*/ 4429036 w 12192000"/>
              <a:gd name="connsiteY11" fmla="*/ 1981877 h 6858000"/>
              <a:gd name="connsiteX12" fmla="*/ 0 w 12192000"/>
              <a:gd name="connsiteY12" fmla="*/ 0 h 6858000"/>
              <a:gd name="connsiteX13" fmla="*/ 12192000 w 12192000"/>
              <a:gd name="connsiteY13" fmla="*/ 0 h 6858000"/>
              <a:gd name="connsiteX14" fmla="*/ 12192000 w 12192000"/>
              <a:gd name="connsiteY14" fmla="*/ 6858000 h 6858000"/>
              <a:gd name="connsiteX15" fmla="*/ 0 w 12192000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7597901" y="2791334"/>
                </a:moveTo>
                <a:cubicBezTo>
                  <a:pt x="7262143" y="2811161"/>
                  <a:pt x="6764637" y="3116702"/>
                  <a:pt x="6328720" y="3602076"/>
                </a:cubicBezTo>
                <a:cubicBezTo>
                  <a:pt x="5747496" y="4249241"/>
                  <a:pt x="5495860" y="4971042"/>
                  <a:pt x="5766674" y="5214261"/>
                </a:cubicBezTo>
                <a:cubicBezTo>
                  <a:pt x="6037488" y="5457481"/>
                  <a:pt x="6728201" y="5130019"/>
                  <a:pt x="7309425" y="4482853"/>
                </a:cubicBezTo>
                <a:cubicBezTo>
                  <a:pt x="7890648" y="3835688"/>
                  <a:pt x="8142284" y="3113887"/>
                  <a:pt x="7871470" y="2870668"/>
                </a:cubicBezTo>
                <a:cubicBezTo>
                  <a:pt x="7803767" y="2809863"/>
                  <a:pt x="7709820" y="2784725"/>
                  <a:pt x="7597901" y="2791334"/>
                </a:cubicBezTo>
                <a:close/>
                <a:moveTo>
                  <a:pt x="4429036" y="1981877"/>
                </a:moveTo>
                <a:cubicBezTo>
                  <a:pt x="3932037" y="1958326"/>
                  <a:pt x="3290976" y="2243448"/>
                  <a:pt x="2755464" y="2774440"/>
                </a:cubicBezTo>
                <a:cubicBezTo>
                  <a:pt x="1976537" y="3546791"/>
                  <a:pt x="1715887" y="4546856"/>
                  <a:pt x="2173285" y="5008147"/>
                </a:cubicBezTo>
                <a:cubicBezTo>
                  <a:pt x="2630682" y="5469438"/>
                  <a:pt x="3632920" y="5217274"/>
                  <a:pt x="4411847" y="4444922"/>
                </a:cubicBezTo>
                <a:cubicBezTo>
                  <a:pt x="5190772" y="3672571"/>
                  <a:pt x="5451423" y="2672506"/>
                  <a:pt x="4994025" y="2211216"/>
                </a:cubicBezTo>
                <a:cubicBezTo>
                  <a:pt x="4851089" y="2067062"/>
                  <a:pt x="4654945" y="1992582"/>
                  <a:pt x="4429036" y="1981877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39034" y="871056"/>
            <a:ext cx="10881917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ctr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탐색적 데이터 분석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(EDA)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 시각화</a:t>
            </a:r>
          </a:p>
          <a:p>
            <a:pPr lvl="1" fontAlgn="ctr">
              <a:lnSpc>
                <a:spcPct val="130000"/>
              </a:lnSpc>
              <a:defRPr/>
            </a:pP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3) 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지역별 </a:t>
            </a:r>
            <a:r>
              <a:rPr lang="ko-KR" altLang="en-US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확진자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완치자 데이터 분석 및 시각화 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도별 누적 </a:t>
            </a:r>
            <a:r>
              <a:rPr lang="ko-KR" altLang="en-US" b="1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확진자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증가 추이</a:t>
            </a:r>
            <a:endParaRPr lang="ko-KR" altLang="en-US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237600"/>
            <a:ext cx="2743200" cy="365125"/>
          </a:xfrm>
        </p:spPr>
        <p:txBody>
          <a:bodyPr/>
          <a:lstStyle/>
          <a:p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21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61147" y="2157199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비수도권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36407" y="4291474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수도권</a:t>
            </a:r>
          </a:p>
        </p:txBody>
      </p:sp>
      <p:sp>
        <p:nvSpPr>
          <p:cNvPr id="17" name="矩形 2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Ⅳ.  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수행 </a:t>
            </a: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034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839949" y="1876298"/>
            <a:ext cx="10578016" cy="4596705"/>
            <a:chOff x="972300" y="1698173"/>
            <a:chExt cx="10960421" cy="476287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t="11866" r="12259"/>
            <a:stretch/>
          </p:blipFill>
          <p:spPr>
            <a:xfrm>
              <a:off x="972300" y="1698173"/>
              <a:ext cx="8991097" cy="476287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l="87412" t="11866" b="41292"/>
            <a:stretch/>
          </p:blipFill>
          <p:spPr>
            <a:xfrm>
              <a:off x="9963397" y="2055894"/>
              <a:ext cx="1969324" cy="4047437"/>
            </a:xfrm>
            <a:prstGeom prst="rect">
              <a:avLst/>
            </a:prstGeom>
          </p:spPr>
        </p:pic>
      </p:grp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rcRect l="28646" t="49390" r="55469" b="47561"/>
          <a:stretch/>
        </p:blipFill>
        <p:spPr>
          <a:xfrm>
            <a:off x="4343242" y="6420162"/>
            <a:ext cx="1936750" cy="285750"/>
          </a:xfrm>
          <a:prstGeom prst="rect">
            <a:avLst/>
          </a:prstGeom>
        </p:spPr>
      </p:pic>
      <p:sp>
        <p:nvSpPr>
          <p:cNvPr id="22" name="자유형 21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8160123 w 12192000"/>
              <a:gd name="connsiteY0" fmla="*/ 3019381 h 6858000"/>
              <a:gd name="connsiteX1" fmla="*/ 6890942 w 12192000"/>
              <a:gd name="connsiteY1" fmla="*/ 3830123 h 6858000"/>
              <a:gd name="connsiteX2" fmla="*/ 6328896 w 12192000"/>
              <a:gd name="connsiteY2" fmla="*/ 5442308 h 6858000"/>
              <a:gd name="connsiteX3" fmla="*/ 7871647 w 12192000"/>
              <a:gd name="connsiteY3" fmla="*/ 4710900 h 6858000"/>
              <a:gd name="connsiteX4" fmla="*/ 8433692 w 12192000"/>
              <a:gd name="connsiteY4" fmla="*/ 3098715 h 6858000"/>
              <a:gd name="connsiteX5" fmla="*/ 8160123 w 12192000"/>
              <a:gd name="connsiteY5" fmla="*/ 3019381 h 6858000"/>
              <a:gd name="connsiteX6" fmla="*/ 4551684 w 12192000"/>
              <a:gd name="connsiteY6" fmla="*/ 2452771 h 6858000"/>
              <a:gd name="connsiteX7" fmla="*/ 2868919 w 12192000"/>
              <a:gd name="connsiteY7" fmla="*/ 3401276 h 6858000"/>
              <a:gd name="connsiteX8" fmla="*/ 2294841 w 12192000"/>
              <a:gd name="connsiteY8" fmla="*/ 5555290 h 6858000"/>
              <a:gd name="connsiteX9" fmla="*/ 4375019 w 12192000"/>
              <a:gd name="connsiteY9" fmla="*/ 4753914 h 6858000"/>
              <a:gd name="connsiteX10" fmla="*/ 4949097 w 12192000"/>
              <a:gd name="connsiteY10" fmla="*/ 2599900 h 6858000"/>
              <a:gd name="connsiteX11" fmla="*/ 4551684 w 12192000"/>
              <a:gd name="connsiteY11" fmla="*/ 2452771 h 6858000"/>
              <a:gd name="connsiteX12" fmla="*/ 0 w 12192000"/>
              <a:gd name="connsiteY12" fmla="*/ 0 h 6858000"/>
              <a:gd name="connsiteX13" fmla="*/ 12192000 w 12192000"/>
              <a:gd name="connsiteY13" fmla="*/ 0 h 6858000"/>
              <a:gd name="connsiteX14" fmla="*/ 12192000 w 12192000"/>
              <a:gd name="connsiteY14" fmla="*/ 6858000 h 6858000"/>
              <a:gd name="connsiteX15" fmla="*/ 0 w 12192000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8160123" y="3019381"/>
                </a:moveTo>
                <a:cubicBezTo>
                  <a:pt x="7824365" y="3039208"/>
                  <a:pt x="7326859" y="3344749"/>
                  <a:pt x="6890942" y="3830123"/>
                </a:cubicBezTo>
                <a:cubicBezTo>
                  <a:pt x="6309718" y="4477288"/>
                  <a:pt x="6058082" y="5199089"/>
                  <a:pt x="6328896" y="5442308"/>
                </a:cubicBezTo>
                <a:cubicBezTo>
                  <a:pt x="6599710" y="5685528"/>
                  <a:pt x="7290423" y="5358066"/>
                  <a:pt x="7871647" y="4710900"/>
                </a:cubicBezTo>
                <a:cubicBezTo>
                  <a:pt x="8452870" y="4063735"/>
                  <a:pt x="8704506" y="3341934"/>
                  <a:pt x="8433692" y="3098715"/>
                </a:cubicBezTo>
                <a:cubicBezTo>
                  <a:pt x="8365989" y="3037910"/>
                  <a:pt x="8272042" y="3012772"/>
                  <a:pt x="8160123" y="3019381"/>
                </a:cubicBezTo>
                <a:close/>
                <a:moveTo>
                  <a:pt x="4551684" y="2452771"/>
                </a:moveTo>
                <a:cubicBezTo>
                  <a:pt x="4079934" y="2434356"/>
                  <a:pt x="3418634" y="2789194"/>
                  <a:pt x="2868919" y="3401276"/>
                </a:cubicBezTo>
                <a:cubicBezTo>
                  <a:pt x="2135966" y="4217385"/>
                  <a:pt x="1878943" y="5181770"/>
                  <a:pt x="2294841" y="5555290"/>
                </a:cubicBezTo>
                <a:cubicBezTo>
                  <a:pt x="2710740" y="5928811"/>
                  <a:pt x="3642067" y="5570023"/>
                  <a:pt x="4375019" y="4753914"/>
                </a:cubicBezTo>
                <a:cubicBezTo>
                  <a:pt x="5107972" y="3937805"/>
                  <a:pt x="5364995" y="2973421"/>
                  <a:pt x="4949097" y="2599900"/>
                </a:cubicBezTo>
                <a:cubicBezTo>
                  <a:pt x="4845122" y="2506520"/>
                  <a:pt x="4708934" y="2458909"/>
                  <a:pt x="4551684" y="245277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39034" y="871056"/>
            <a:ext cx="10881917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ctr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탐색적 데이터 분석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(EDA)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 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시각화</a:t>
            </a:r>
            <a:endParaRPr lang="en-US" altLang="ko-KR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 fontAlgn="ctr">
              <a:lnSpc>
                <a:spcPct val="130000"/>
              </a:lnSpc>
              <a:defRPr/>
            </a:pP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3) 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지역별 </a:t>
            </a:r>
            <a:r>
              <a:rPr lang="ko-KR" altLang="en-US" b="1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확진자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완치자 데이터 분석 및 시각화 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도별 누적 완치자 증가 추이</a:t>
            </a:r>
            <a:endParaRPr lang="en-US" altLang="ko-KR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237600"/>
            <a:ext cx="2743200" cy="365125"/>
          </a:xfrm>
        </p:spPr>
        <p:txBody>
          <a:bodyPr/>
          <a:lstStyle/>
          <a:p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22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61307" y="2469438"/>
            <a:ext cx="2968832" cy="1233572"/>
            <a:chOff x="8502732" y="2339439"/>
            <a:chExt cx="2968832" cy="1233572"/>
          </a:xfrm>
        </p:grpSpPr>
        <p:cxnSp>
          <p:nvCxnSpPr>
            <p:cNvPr id="9" name="직선 화살표 연결선 8"/>
            <p:cNvCxnSpPr/>
            <p:nvPr/>
          </p:nvCxnSpPr>
          <p:spPr>
            <a:xfrm flipH="1" flipV="1">
              <a:off x="8502732" y="2339439"/>
              <a:ext cx="1638796" cy="90252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10141527" y="3241965"/>
              <a:ext cx="1330037" cy="3310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314644" y="2523841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비수도권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19564" y="4815369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수도권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矩形 2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Ⅳ.  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수행 </a:t>
            </a: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rcRect l="88369" t="25964" r="3146" b="70647"/>
          <a:stretch/>
        </p:blipFill>
        <p:spPr>
          <a:xfrm>
            <a:off x="9629775" y="3397250"/>
            <a:ext cx="1281032" cy="28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99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39034" y="871056"/>
            <a:ext cx="10881917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ctr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탐색적 데이터 분석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(EDA)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 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시각화</a:t>
            </a:r>
            <a:endParaRPr lang="en-US" altLang="ko-KR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 fontAlgn="ctr">
              <a:lnSpc>
                <a:spcPct val="130000"/>
              </a:lnSpc>
              <a:defRPr/>
            </a:pP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3) 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지역별 </a:t>
            </a:r>
            <a:r>
              <a:rPr lang="ko-KR" altLang="en-US" b="1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확진자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완치자 데이터 분석 및 시각화 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b="1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확진자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증가세 대비 완치자 증가세 정의</a:t>
            </a:r>
            <a:endParaRPr lang="en-US" altLang="ko-KR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638370" y="2183431"/>
            <a:ext cx="4986194" cy="3867182"/>
            <a:chOff x="638370" y="1894989"/>
            <a:chExt cx="3788487" cy="293826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rcRect l="2562" t="13086" r="37926" b="-745"/>
            <a:stretch/>
          </p:blipFill>
          <p:spPr>
            <a:xfrm>
              <a:off x="638370" y="1894989"/>
              <a:ext cx="3788487" cy="2938267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1" name="직선 화살표 연결선 10"/>
            <p:cNvCxnSpPr/>
            <p:nvPr/>
          </p:nvCxnSpPr>
          <p:spPr>
            <a:xfrm flipV="1">
              <a:off x="904017" y="2119086"/>
              <a:ext cx="3319640" cy="2391665"/>
            </a:xfrm>
            <a:prstGeom prst="straightConnector1">
              <a:avLst/>
            </a:prstGeom>
            <a:ln w="57150">
              <a:noFill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rcRect l="3118" t="11866" r="35725"/>
          <a:stretch/>
        </p:blipFill>
        <p:spPr>
          <a:xfrm>
            <a:off x="6765308" y="2239256"/>
            <a:ext cx="4941449" cy="3755531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직선 화살표 연결선 19"/>
          <p:cNvCxnSpPr/>
          <p:nvPr/>
        </p:nvCxnSpPr>
        <p:spPr>
          <a:xfrm flipV="1">
            <a:off x="7161950" y="2622728"/>
            <a:ext cx="4148166" cy="2988584"/>
          </a:xfrm>
          <a:prstGeom prst="straightConnector1">
            <a:avLst/>
          </a:prstGeom>
          <a:ln w="57150">
            <a:noFill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746956" y="3886187"/>
            <a:ext cx="978153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4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기울기</a:t>
            </a:r>
            <a:endParaRPr lang="ko-KR" altLang="en-US" sz="24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36926" y="3886187"/>
            <a:ext cx="978153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4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기울기</a:t>
            </a:r>
            <a:endParaRPr lang="ko-KR" altLang="en-US" sz="24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오른쪽 화살표 23"/>
          <p:cNvSpPr/>
          <p:nvPr/>
        </p:nvSpPr>
        <p:spPr>
          <a:xfrm>
            <a:off x="5080908" y="3140002"/>
            <a:ext cx="2569029" cy="178525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69759" y="3801797"/>
            <a:ext cx="1106659" cy="46166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대비</a:t>
            </a:r>
            <a:endParaRPr lang="ko-KR" altLang="en-US" sz="24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20557" y="6050613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완치자 증가세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”</a:t>
            </a:r>
            <a:endParaRPr lang="ko-KR" altLang="en-US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37850" y="6131022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</a:t>
            </a:r>
            <a:r>
              <a:rPr lang="ko-KR" altLang="en-US" b="1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확진자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증가세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”</a:t>
            </a:r>
            <a:endParaRPr lang="ko-KR" altLang="en-US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矩形 2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Ⅳ.  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수행 </a:t>
            </a: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237600"/>
            <a:ext cx="2743200" cy="365125"/>
          </a:xfrm>
        </p:spPr>
        <p:txBody>
          <a:bodyPr/>
          <a:lstStyle/>
          <a:p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23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339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39034" y="871056"/>
            <a:ext cx="10881917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ctr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탐색적 데이터 분석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(EDA)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 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시각화</a:t>
            </a:r>
            <a:endParaRPr lang="en-US" altLang="ko-KR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 fontAlgn="ctr">
              <a:lnSpc>
                <a:spcPct val="130000"/>
              </a:lnSpc>
              <a:defRPr/>
            </a:pP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3) 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지역별 </a:t>
            </a:r>
            <a:r>
              <a:rPr lang="ko-KR" altLang="en-US" b="1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확진자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완치자 데이터 분석 및 시각화 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b="1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확진자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증가세 대비 완치자 증가세 정의</a:t>
            </a:r>
            <a:endParaRPr lang="en-US" altLang="ko-KR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30357" t="44076" r="27500" b="5749"/>
          <a:stretch/>
        </p:blipFill>
        <p:spPr>
          <a:xfrm>
            <a:off x="3062515" y="1724508"/>
            <a:ext cx="6066972" cy="4702629"/>
          </a:xfrm>
          <a:prstGeom prst="rect">
            <a:avLst/>
          </a:prstGeom>
        </p:spPr>
      </p:pic>
      <p:sp>
        <p:nvSpPr>
          <p:cNvPr id="5" name="矩形 2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Ⅳ.  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수행 </a:t>
            </a: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237600"/>
            <a:ext cx="2743200" cy="365125"/>
          </a:xfrm>
        </p:spPr>
        <p:txBody>
          <a:bodyPr/>
          <a:lstStyle/>
          <a:p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24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299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39034" y="871056"/>
            <a:ext cx="10881917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ctr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탐색적 데이터 분석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(EDA)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 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시각화</a:t>
            </a:r>
            <a:endParaRPr lang="en-US" altLang="ko-KR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 fontAlgn="ctr">
              <a:lnSpc>
                <a:spcPct val="130000"/>
              </a:lnSpc>
              <a:defRPr/>
            </a:pP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3) 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지역별 </a:t>
            </a:r>
            <a:r>
              <a:rPr lang="ko-KR" altLang="en-US" b="1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확진자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완치자 데이터 분석 및 시각화 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상관분석 결과 </a:t>
            </a:r>
            <a:r>
              <a:rPr lang="ko-KR" altLang="en-US" b="1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히트맵</a:t>
            </a:r>
            <a:endParaRPr lang="en-US" altLang="ko-KR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0357" t="26583" r="10000" b="31301"/>
          <a:stretch/>
        </p:blipFill>
        <p:spPr>
          <a:xfrm>
            <a:off x="855114" y="1965058"/>
            <a:ext cx="10474148" cy="425802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55114" y="5194482"/>
            <a:ext cx="3721974" cy="102859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矩形 2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Ⅳ.  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수행 </a:t>
            </a: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002483" y="6237600"/>
            <a:ext cx="2743200" cy="365125"/>
          </a:xfrm>
        </p:spPr>
        <p:txBody>
          <a:bodyPr/>
          <a:lstStyle/>
          <a:p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25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119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39034" y="871056"/>
            <a:ext cx="10881917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ctr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탐색적 데이터 분석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(EDA)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 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시각화</a:t>
            </a:r>
            <a:endParaRPr lang="en-US" altLang="ko-KR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 fontAlgn="ctr">
              <a:lnSpc>
                <a:spcPct val="130000"/>
              </a:lnSpc>
              <a:defRPr/>
            </a:pP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3) 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지역별 </a:t>
            </a:r>
            <a:r>
              <a:rPr lang="ko-KR" altLang="en-US" b="1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확진자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완치자 데이터 분석 및 시각화 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‘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병상 당 </a:t>
            </a:r>
            <a:r>
              <a:rPr lang="ko-KR" altLang="en-US" b="1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누적확진자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대비 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완치자 증가세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5218" t="41453" r="51263" b="8739"/>
          <a:stretch/>
        </p:blipFill>
        <p:spPr>
          <a:xfrm>
            <a:off x="3627028" y="1894990"/>
            <a:ext cx="5305927" cy="4668253"/>
          </a:xfrm>
          <a:prstGeom prst="rect">
            <a:avLst/>
          </a:prstGeom>
        </p:spPr>
      </p:pic>
      <p:sp>
        <p:nvSpPr>
          <p:cNvPr id="6" name="矩形 2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Ⅳ.  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수행 </a:t>
            </a: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237600"/>
            <a:ext cx="2743200" cy="365125"/>
          </a:xfrm>
        </p:spPr>
        <p:txBody>
          <a:bodyPr/>
          <a:lstStyle/>
          <a:p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26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277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5218" t="41453" r="51263" b="8739"/>
          <a:stretch/>
        </p:blipFill>
        <p:spPr>
          <a:xfrm>
            <a:off x="3627028" y="1894990"/>
            <a:ext cx="5305927" cy="466825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39034" y="871056"/>
            <a:ext cx="10881917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ctr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탐색적 데이터 분석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(EDA)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 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시각화</a:t>
            </a:r>
            <a:endParaRPr lang="en-US" altLang="ko-KR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 fontAlgn="ctr">
              <a:lnSpc>
                <a:spcPct val="130000"/>
              </a:lnSpc>
              <a:defRPr/>
            </a:pP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3) 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지역별 </a:t>
            </a:r>
            <a:r>
              <a:rPr lang="ko-KR" altLang="en-US" b="1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확진자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완치자 데이터 분석 및 시각화 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‘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병상 당 </a:t>
            </a:r>
            <a:r>
              <a:rPr lang="ko-KR" altLang="en-US" b="1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누적확진자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대비 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완치자 증가세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</a:t>
            </a:r>
          </a:p>
        </p:txBody>
      </p:sp>
      <p:sp>
        <p:nvSpPr>
          <p:cNvPr id="6" name="矩形 2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Ⅳ.  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수행 </a:t>
            </a: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237600"/>
            <a:ext cx="2743200" cy="365125"/>
          </a:xfrm>
        </p:spPr>
        <p:txBody>
          <a:bodyPr/>
          <a:lstStyle/>
          <a:p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27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7071" y="2492706"/>
            <a:ext cx="11277859" cy="2554514"/>
          </a:xfrm>
          <a:prstGeom prst="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경북 등 완치자 증가세가</a:t>
            </a:r>
            <a:endParaRPr lang="en-US" altLang="ko-KR" sz="2800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상대적으로 더딘 지역이 존재함</a:t>
            </a:r>
            <a:endParaRPr lang="en-US" altLang="ko-KR" sz="2800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2800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병상 당 </a:t>
            </a:r>
            <a:r>
              <a:rPr lang="ko-KR" altLang="en-US" sz="2800" b="1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누적확진자</a:t>
            </a:r>
            <a:r>
              <a:rPr lang="en-US" altLang="ko-KR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의료 인프라 과부하 정도</a:t>
            </a:r>
            <a:r>
              <a:rPr lang="en-US" altLang="ko-KR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등이</a:t>
            </a:r>
            <a:endParaRPr lang="en-US" altLang="ko-KR" sz="2800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완치자 증가세에 영향을 줄 수 있음</a:t>
            </a:r>
            <a:endParaRPr lang="en-US" altLang="ko-KR" sz="2800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02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29035" y="1088979"/>
            <a:ext cx="3390672" cy="6524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fontAlgn="ctr">
              <a:lnSpc>
                <a:spcPct val="130000"/>
              </a:lnSpc>
              <a:defRPr/>
            </a:pPr>
            <a:r>
              <a:rPr lang="ko-KR" altLang="en-US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 </a:t>
            </a:r>
            <a:r>
              <a:rPr lang="en-US" altLang="ko-KR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800" b="1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데이터셋</a:t>
            </a:r>
            <a:r>
              <a:rPr lang="ko-KR" altLang="en-US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정보</a:t>
            </a:r>
            <a:endParaRPr lang="en-US" altLang="ko-KR" sz="2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39034" y="2106084"/>
            <a:ext cx="10751283" cy="2973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ctr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시각화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대회 측에서 제공한 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 20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일까지의 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개별 사망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완치 환자 데이터 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약 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1800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건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lvl="1" fontAlgn="ctr">
              <a:lnSpc>
                <a:spcPct val="130000"/>
              </a:lnSpc>
              <a:defRPr/>
            </a:pP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훈련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검증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테스트 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6:2:2 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분할</a:t>
            </a:r>
            <a:endParaRPr lang="en-US" altLang="ko-KR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 fontAlgn="ctr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endParaRPr lang="en-US" altLang="ko-KR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 fontAlgn="ctr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데이터셋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내 사망자 비율이 약 4%로 데이터 불균형(data imbalance)이 심해,</a:t>
            </a:r>
            <a:endParaRPr lang="en-US" altLang="ko-KR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ctr">
              <a:lnSpc>
                <a:spcPct val="130000"/>
              </a:lnSpc>
              <a:defRPr/>
            </a:pP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훈련-검증 데이터 세트 분리 시 </a:t>
            </a:r>
            <a:r>
              <a:rPr lang="ko-KR" altLang="en-US" b="1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층화추출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기법(stratified random sampling) 활용</a:t>
            </a:r>
            <a:endParaRPr lang="en-US" altLang="ko-KR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 fontAlgn="ctr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endParaRPr lang="en-US" altLang="ko-KR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 fontAlgn="ctr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활용 모듈 : scikit-learn 라이브러리의 train_test_split( ) 사용</a:t>
            </a:r>
            <a:endParaRPr lang="en-US" altLang="ko-KR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 fontAlgn="ctr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endParaRPr lang="en-US" altLang="ko-KR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1262814" y="2597073"/>
            <a:ext cx="534389" cy="23750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矩形 2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Ⅳ.  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수행 </a:t>
            </a: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237600"/>
            <a:ext cx="2743200" cy="365125"/>
          </a:xfrm>
        </p:spPr>
        <p:txBody>
          <a:bodyPr/>
          <a:lstStyle/>
          <a:p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28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82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29035" y="1088979"/>
            <a:ext cx="3390672" cy="6524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fontAlgn="ctr">
              <a:lnSpc>
                <a:spcPct val="130000"/>
              </a:lnSpc>
              <a:defRPr/>
            </a:pPr>
            <a:r>
              <a:rPr lang="ko-KR" altLang="en-US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 </a:t>
            </a:r>
            <a:r>
              <a:rPr lang="en-US" altLang="ko-KR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800" b="1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데이터셋</a:t>
            </a:r>
            <a:r>
              <a:rPr lang="ko-KR" altLang="en-US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정보</a:t>
            </a:r>
            <a:endParaRPr lang="en-US" altLang="ko-KR" sz="2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矩形 2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Ⅳ.  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수행 </a:t>
            </a: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237600"/>
            <a:ext cx="2743200" cy="365125"/>
          </a:xfrm>
        </p:spPr>
        <p:txBody>
          <a:bodyPr/>
          <a:lstStyle/>
          <a:p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28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15357" t="51840" r="42976" b="21700"/>
          <a:stretch/>
        </p:blipFill>
        <p:spPr>
          <a:xfrm>
            <a:off x="2112423" y="3063051"/>
            <a:ext cx="7042213" cy="343807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cxnSp>
        <p:nvCxnSpPr>
          <p:cNvPr id="11" name="직선 연결선 10"/>
          <p:cNvCxnSpPr/>
          <p:nvPr/>
        </p:nvCxnSpPr>
        <p:spPr>
          <a:xfrm>
            <a:off x="2097564" y="4132917"/>
            <a:ext cx="7042213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112423" y="5277081"/>
            <a:ext cx="7042213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112423" y="3823595"/>
            <a:ext cx="3997144" cy="20207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12423" y="4937781"/>
            <a:ext cx="3997144" cy="20207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12423" y="6078835"/>
            <a:ext cx="3997144" cy="20207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121123" y="3063050"/>
            <a:ext cx="959217" cy="2570654"/>
            <a:chOff x="8121123" y="3063050"/>
            <a:chExt cx="959217" cy="2570654"/>
          </a:xfrm>
        </p:grpSpPr>
        <p:sp>
          <p:nvSpPr>
            <p:cNvPr id="19" name="직사각형 18"/>
            <p:cNvSpPr/>
            <p:nvPr/>
          </p:nvSpPr>
          <p:spPr>
            <a:xfrm>
              <a:off x="8213200" y="3063050"/>
              <a:ext cx="392183" cy="32690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8688157" y="4177494"/>
              <a:ext cx="392183" cy="32690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8121123" y="5306799"/>
              <a:ext cx="392183" cy="32690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2196935" y="3336966"/>
            <a:ext cx="1448790" cy="49876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196935" y="4468179"/>
            <a:ext cx="1448790" cy="49876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196935" y="5584203"/>
            <a:ext cx="1448790" cy="49876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39034" y="2106084"/>
            <a:ext cx="10751283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ctr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시각화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대회 측에서 제공한 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 20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일까지의 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개별 사망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완치 환자 데이터 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약 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1800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건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lvl="1" fontAlgn="ctr">
              <a:lnSpc>
                <a:spcPct val="130000"/>
              </a:lnSpc>
              <a:defRPr/>
            </a:pP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훈련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검증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테스트 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6:2:2 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분할</a:t>
            </a:r>
            <a:endParaRPr lang="en-US" altLang="ko-KR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오른쪽 화살표 25"/>
          <p:cNvSpPr/>
          <p:nvPr/>
        </p:nvSpPr>
        <p:spPr>
          <a:xfrm>
            <a:off x="1262814" y="2597073"/>
            <a:ext cx="534389" cy="23750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714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29035" y="1088979"/>
            <a:ext cx="6684843" cy="6524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fontAlgn="ctr">
              <a:lnSpc>
                <a:spcPct val="130000"/>
              </a:lnSpc>
              <a:defRPr/>
            </a:pPr>
            <a:r>
              <a:rPr lang="ko-KR" altLang="en-US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 </a:t>
            </a:r>
            <a:r>
              <a:rPr lang="en-US" altLang="ko-KR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(</a:t>
            </a:r>
            <a:r>
              <a:rPr lang="ko-KR" altLang="en-US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특성을 고려한</a:t>
            </a:r>
            <a:r>
              <a:rPr lang="en-US" altLang="ko-KR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altLang="en-US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평가지표 선정</a:t>
            </a:r>
            <a:endParaRPr lang="en-US" altLang="ko-KR" sz="2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矩形 2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Ⅳ.  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수행 </a:t>
            </a: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" name="Picture 2" descr="https://static.packt-cdn.com/products/9781838555078/graphics/C13314_06_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035" y="2170793"/>
            <a:ext cx="5713274" cy="295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23159" y="3510247"/>
            <a:ext cx="157941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0070C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완치</a:t>
            </a:r>
            <a:r>
              <a:rPr lang="en-US" altLang="ko-KR" sz="2400" b="1" smtClean="0">
                <a:solidFill>
                  <a:srgbClr val="0070C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(96%)</a:t>
            </a:r>
            <a:endParaRPr lang="ko-KR" altLang="en-US" sz="2400" b="1" dirty="0">
              <a:solidFill>
                <a:srgbClr val="0070C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8160" y="4401240"/>
            <a:ext cx="136566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사망</a:t>
            </a:r>
            <a:r>
              <a:rPr lang="en-US" altLang="ko-KR" sz="2400" b="1" dirty="0" smtClean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(4%)</a:t>
            </a:r>
            <a:endParaRPr lang="ko-KR" altLang="en-US" sz="24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99369" y="2500844"/>
            <a:ext cx="157941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0070C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완치</a:t>
            </a:r>
            <a:endParaRPr lang="ko-KR" altLang="en-US" sz="2400" b="1" dirty="0">
              <a:solidFill>
                <a:srgbClr val="0070C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27717" y="2500844"/>
            <a:ext cx="136566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사망</a:t>
            </a:r>
            <a:endParaRPr lang="ko-KR" altLang="en-US" sz="24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36270" y="3971912"/>
            <a:ext cx="6614556" cy="11582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78787" y="2059758"/>
            <a:ext cx="2063522" cy="334351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3" name="직선 화살표 연결선 12"/>
          <p:cNvCxnSpPr>
            <a:stCxn id="11" idx="3"/>
          </p:cNvCxnSpPr>
          <p:nvPr/>
        </p:nvCxnSpPr>
        <p:spPr>
          <a:xfrm flipV="1">
            <a:off x="7350826" y="4548249"/>
            <a:ext cx="581891" cy="277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932717" y="4286639"/>
            <a:ext cx="2413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재현율</a:t>
            </a:r>
            <a:r>
              <a:rPr lang="en-US" altLang="ko-KR" sz="2800" dirty="0" smtClean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(Recall)</a:t>
            </a:r>
            <a:endParaRPr lang="ko-KR" altLang="en-US" sz="2800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5" name="직선 화살표 연결선 14"/>
          <p:cNvCxnSpPr>
            <a:stCxn id="12" idx="2"/>
          </p:cNvCxnSpPr>
          <p:nvPr/>
        </p:nvCxnSpPr>
        <p:spPr>
          <a:xfrm>
            <a:off x="5710548" y="5403273"/>
            <a:ext cx="0" cy="43938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248577" y="5854544"/>
            <a:ext cx="29239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00B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정밀도</a:t>
            </a:r>
            <a:r>
              <a:rPr lang="en-US" altLang="ko-KR" sz="2800" dirty="0" smtClean="0">
                <a:solidFill>
                  <a:srgbClr val="00B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(Precision)</a:t>
            </a:r>
            <a:endParaRPr lang="ko-KR" altLang="en-US" sz="2800" dirty="0">
              <a:solidFill>
                <a:srgbClr val="00B05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27717" y="5854544"/>
            <a:ext cx="1724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F1-Score</a:t>
            </a:r>
            <a:endParaRPr lang="ko-KR" altLang="en-US" sz="2800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8734251" y="5011387"/>
            <a:ext cx="0" cy="831273"/>
          </a:xfrm>
          <a:prstGeom prst="straightConnector1">
            <a:avLst/>
          </a:prstGeom>
          <a:ln w="38100">
            <a:solidFill>
              <a:srgbClr val="2E75B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7350826" y="6103926"/>
            <a:ext cx="581891" cy="2778"/>
          </a:xfrm>
          <a:prstGeom prst="straightConnector1">
            <a:avLst/>
          </a:prstGeom>
          <a:ln w="38100">
            <a:solidFill>
              <a:srgbClr val="2E75B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237600"/>
            <a:ext cx="2743200" cy="365125"/>
          </a:xfrm>
        </p:spPr>
        <p:txBody>
          <a:bodyPr/>
          <a:lstStyle/>
          <a:p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30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4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029034" y="1698949"/>
            <a:ext cx="61350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</a:t>
            </a:r>
            <a:r>
              <a:rPr lang="ko-KR" altLang="en-US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목적</a:t>
            </a:r>
            <a:endParaRPr lang="en-US" altLang="ko-KR" sz="1600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 fontAlgn="ctr">
              <a:lnSpc>
                <a:spcPct val="150000"/>
              </a:lnSpc>
              <a:defRPr/>
            </a:pPr>
            <a:r>
              <a:rPr lang="ko-KR" altLang="en-US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 바이러스의 방역 및 관리</a:t>
            </a:r>
            <a:r>
              <a:rPr lang="en-US" altLang="ko-KR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치료 대책에 관한 유의미한 결론 도출</a:t>
            </a:r>
            <a:endParaRPr lang="en-US" altLang="ko-KR" sz="16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29034" y="2738663"/>
            <a:ext cx="777328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주제 선정 배경</a:t>
            </a:r>
            <a:endParaRPr lang="en-US" altLang="ko-KR" sz="1600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lvl="1" indent="-285750" fontAlgn="ctr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b="1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시의성</a:t>
            </a:r>
            <a:r>
              <a:rPr lang="ko-KR" altLang="en-US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 바이러스 </a:t>
            </a:r>
            <a:r>
              <a:rPr lang="ko-KR" altLang="en-US" sz="1600" b="1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확산중</a:t>
            </a:r>
            <a:r>
              <a:rPr lang="ko-KR" altLang="en-US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 </a:t>
            </a:r>
            <a:r>
              <a:rPr lang="ko-KR" altLang="en-US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경진대회 개최</a:t>
            </a:r>
            <a:endParaRPr lang="en-US" altLang="ko-KR" sz="1600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lvl="1" indent="-285750" fontAlgn="ctr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도메인 지식 </a:t>
            </a:r>
            <a:r>
              <a:rPr lang="en-US" altLang="ko-KR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보건</a:t>
            </a:r>
            <a:r>
              <a:rPr lang="en-US" altLang="ko-KR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의료 전공 팀원</a:t>
            </a:r>
            <a:endParaRPr lang="en-US" altLang="ko-KR" sz="1600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lvl="1" indent="-285750" fontAlgn="ctr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과정 연계성 </a:t>
            </a:r>
            <a:r>
              <a:rPr lang="en-US" altLang="ko-KR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의료 서비스 데이터</a:t>
            </a:r>
            <a:r>
              <a:rPr lang="en-US" altLang="ko-KR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</a:p>
          <a:p>
            <a:pPr lvl="5" fontAlgn="ctr">
              <a:lnSpc>
                <a:spcPct val="150000"/>
              </a:lnSpc>
              <a:defRPr/>
            </a:pPr>
            <a:r>
              <a:rPr lang="ko-KR" altLang="en-US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통신 서비스 데이터</a:t>
            </a:r>
            <a:r>
              <a:rPr lang="en-US" altLang="ko-KR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생활인구</a:t>
            </a:r>
            <a:r>
              <a:rPr lang="en-US" altLang="ko-KR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금융 서비스 데이터</a:t>
            </a:r>
            <a:r>
              <a:rPr lang="en-US" altLang="ko-KR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매출</a:t>
            </a:r>
            <a:r>
              <a:rPr lang="en-US" altLang="ko-KR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altLang="en-US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활용 가능</a:t>
            </a:r>
            <a:endParaRPr lang="en-US" altLang="ko-KR" sz="1600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29034" y="4536482"/>
            <a:ext cx="34243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개발환경</a:t>
            </a:r>
            <a:endParaRPr lang="en-US" altLang="ko-KR" sz="1600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 fontAlgn="ctr">
              <a:lnSpc>
                <a:spcPct val="150000"/>
              </a:lnSpc>
              <a:defRPr/>
            </a:pPr>
            <a:r>
              <a:rPr lang="ko-KR" altLang="en-US" sz="16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캐글</a:t>
            </a:r>
            <a:r>
              <a:rPr lang="en-US" altLang="ko-KR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코랩</a:t>
            </a:r>
            <a:r>
              <a:rPr lang="en-US" altLang="ko-KR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아나콘다</a:t>
            </a:r>
            <a:r>
              <a:rPr lang="en-US" altLang="ko-KR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AWS </a:t>
            </a:r>
            <a:r>
              <a:rPr lang="ko-KR" altLang="en-US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주피터</a:t>
            </a:r>
            <a:endParaRPr lang="en-US" altLang="ko-KR" sz="16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670303" y="5204888"/>
            <a:ext cx="7890654" cy="1180415"/>
            <a:chOff x="1670303" y="4774647"/>
            <a:chExt cx="7890654" cy="1294312"/>
          </a:xfrm>
        </p:grpSpPr>
        <p:grpSp>
          <p:nvGrpSpPr>
            <p:cNvPr id="18" name="그룹 17"/>
            <p:cNvGrpSpPr/>
            <p:nvPr/>
          </p:nvGrpSpPr>
          <p:grpSpPr>
            <a:xfrm>
              <a:off x="1670303" y="4774647"/>
              <a:ext cx="6289391" cy="1294312"/>
              <a:chOff x="945907" y="4960338"/>
              <a:chExt cx="7765244" cy="1598032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5907" y="5323924"/>
                <a:ext cx="1913979" cy="870860"/>
              </a:xfrm>
              <a:prstGeom prst="rect">
                <a:avLst/>
              </a:prstGeom>
            </p:spPr>
          </p:pic>
          <p:pic>
            <p:nvPicPr>
              <p:cNvPr id="22" name="Picture 12" descr="구글 Colaboratory 사용법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27621" y="4960338"/>
                <a:ext cx="1598031" cy="15980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99864" y="5310784"/>
                <a:ext cx="1806652" cy="897138"/>
              </a:xfrm>
              <a:prstGeom prst="rect">
                <a:avLst/>
              </a:prstGeom>
            </p:spPr>
          </p:pic>
          <p:pic>
            <p:nvPicPr>
              <p:cNvPr id="24" name="Picture 14" descr="아마존 웹 서비스 - 위키백과, 우리 모두의 백과사전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15310" y="5371681"/>
                <a:ext cx="1295841" cy="7753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10" descr="구글 Colaboratory 사용법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1243" y="4923900"/>
              <a:ext cx="859714" cy="995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237600"/>
            <a:ext cx="2743200" cy="365125"/>
          </a:xfrm>
        </p:spPr>
        <p:txBody>
          <a:bodyPr/>
          <a:lstStyle/>
          <a:p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26" name="Picture 2" descr="EMS Law COVID-19 Corona Update Webpage | Page Wolfberg &amp; Wirth LLC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491" y="2511658"/>
            <a:ext cx="3380509" cy="156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 2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Ⅰ. </a:t>
            </a: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배경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29035" y="1005854"/>
            <a:ext cx="8020144" cy="10525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fontAlgn="ctr">
              <a:lnSpc>
                <a:spcPct val="130000"/>
              </a:lnSpc>
              <a:defRPr/>
            </a:pPr>
            <a:r>
              <a:rPr lang="ko-KR" altLang="en-US" sz="24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 </a:t>
            </a:r>
            <a:r>
              <a:rPr lang="ko-KR" altLang="en-US" sz="2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시각화 및 개별 환자의 위험도</a:t>
            </a:r>
            <a:r>
              <a:rPr lang="en-US" altLang="ko-KR" sz="2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완치</a:t>
            </a:r>
            <a:r>
              <a:rPr lang="en-US" altLang="ko-KR" sz="2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2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사망 확률</a:t>
            </a:r>
            <a:r>
              <a:rPr lang="en-US" altLang="ko-KR" sz="2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altLang="en-US" sz="2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</a:t>
            </a:r>
            <a:endParaRPr lang="en-US" altLang="ko-KR" sz="24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lvl="1" fontAlgn="ctr">
              <a:lnSpc>
                <a:spcPct val="130000"/>
              </a:lnSpc>
              <a:defRPr/>
            </a:pPr>
            <a:endParaRPr lang="en-US" altLang="ko-KR" sz="24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961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39034" y="1892823"/>
            <a:ext cx="10751283" cy="2973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ctr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약 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1800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건 내외의 적은 데이터 외에 </a:t>
            </a:r>
            <a:r>
              <a:rPr lang="ko-KR" altLang="en-US" b="1" dirty="0" smtClean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추가 수집이 불가능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하고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 fontAlgn="ctr">
              <a:lnSpc>
                <a:spcPct val="130000"/>
              </a:lnSpc>
              <a:defRPr/>
            </a:pP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사망자 비율이 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4%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</a:t>
            </a:r>
            <a:r>
              <a:rPr lang="ko-KR" altLang="en-US" b="1" dirty="0" smtClean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</a:t>
            </a:r>
            <a:r>
              <a:rPr lang="ko-KR" altLang="en-US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불균형이 </a:t>
            </a:r>
            <a:r>
              <a:rPr lang="ko-KR" altLang="en-US" b="1" dirty="0" smtClean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심해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오버샘플링 기법 중 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SMOTE 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적용 검토</a:t>
            </a:r>
            <a:endParaRPr lang="en-US" altLang="ko-KR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 fontAlgn="ctr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Synthetic Minority Over-sampling Technique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K </a:t>
            </a:r>
            <a:r>
              <a:rPr lang="ko-KR" altLang="en-US" b="1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최근접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이웃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(K Nearest Neighbor)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이용해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약간 차이가 나는 새로운 데이터를 생성</a:t>
            </a:r>
            <a:endParaRPr lang="en-US" altLang="ko-KR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 fontAlgn="ctr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endParaRPr lang="en-US" altLang="ko-KR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 fontAlgn="ctr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imblearn 라이브러리의 SMOTE 적용 결과, F1-Score가 심하게 떨어져 사용하지 않기로 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결정</a:t>
            </a:r>
            <a:endParaRPr lang="en-US" altLang="ko-KR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 fontAlgn="ctr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본 데이터에서 모델의 </a:t>
            </a:r>
            <a:r>
              <a:rPr lang="ko-KR" altLang="en-US" b="1" dirty="0" err="1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재현율</a:t>
            </a:r>
            <a:r>
              <a:rPr lang="ko-KR" altLang="en-US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(recall)이 상당히 올라가는 효과를 냈기 때문에, 과잉 대응을 해서라도 사망자를 최소화해야 하는 상황에서는 활용 가능성 존재</a:t>
            </a:r>
            <a:endParaRPr lang="en-US" altLang="ko-KR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739405" y="5031045"/>
            <a:ext cx="5538311" cy="1674468"/>
            <a:chOff x="6021985" y="230532"/>
            <a:chExt cx="6071831" cy="1835774"/>
          </a:xfrm>
        </p:grpSpPr>
        <p:pic>
          <p:nvPicPr>
            <p:cNvPr id="2050" name="Picture 2" descr="resampling으로 imbalanced data(불균형 데이터 문제) 해결하기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1985" y="230532"/>
              <a:ext cx="5988703" cy="1835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8075221" y="230532"/>
              <a:ext cx="2066307" cy="183577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6021985" y="230532"/>
              <a:ext cx="1696799" cy="183577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0242350" y="230532"/>
              <a:ext cx="1851466" cy="183577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" name="오른쪽 화살표 3"/>
            <p:cNvSpPr/>
            <p:nvPr/>
          </p:nvSpPr>
          <p:spPr>
            <a:xfrm>
              <a:off x="7819606" y="1088979"/>
              <a:ext cx="196006" cy="169805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2" name="오른쪽 화살표 11"/>
            <p:cNvSpPr/>
            <p:nvPr/>
          </p:nvSpPr>
          <p:spPr>
            <a:xfrm>
              <a:off x="10112864" y="1088979"/>
              <a:ext cx="196006" cy="169805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3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237600"/>
            <a:ext cx="2743200" cy="365125"/>
          </a:xfrm>
        </p:spPr>
        <p:txBody>
          <a:bodyPr/>
          <a:lstStyle/>
          <a:p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31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0408452" y="183748"/>
            <a:ext cx="1312499" cy="131249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보고용</a:t>
            </a:r>
            <a:endParaRPr lang="en-US" altLang="ko-KR" b="1" dirty="0" smtClean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자료</a:t>
            </a:r>
            <a:endParaRPr lang="ko-KR" altLang="en-US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矩形 2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Ⅳ.  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수행 </a:t>
            </a: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29035" y="1088979"/>
            <a:ext cx="4516493" cy="6524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fontAlgn="ctr">
              <a:lnSpc>
                <a:spcPct val="130000"/>
              </a:lnSpc>
              <a:defRPr/>
            </a:pPr>
            <a:r>
              <a:rPr lang="ko-KR" altLang="en-US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 </a:t>
            </a:r>
            <a:r>
              <a:rPr lang="en-US" altLang="ko-KR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오버샘플링</a:t>
            </a:r>
            <a:r>
              <a:rPr lang="en-US" altLang="ko-KR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(SMOTE)</a:t>
            </a:r>
            <a:endParaRPr lang="en-US" altLang="ko-KR" sz="2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928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794962"/>
              </p:ext>
            </p:extLst>
          </p:nvPr>
        </p:nvGraphicFramePr>
        <p:xfrm>
          <a:off x="824067" y="2184987"/>
          <a:ext cx="10010466" cy="411421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005233"/>
                <a:gridCol w="5005233"/>
              </a:tblGrid>
              <a:tr h="5087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파생변수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계산 방식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50873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 환자의 실제 나이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2020년</a:t>
                      </a:r>
                      <a:r>
                        <a:rPr lang="en-US" altLang="ko-KR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r>
                        <a:rPr lang="ko-KR" altLang="en-US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  </a:t>
                      </a:r>
                      <a:r>
                        <a:rPr lang="en-US" altLang="ko-KR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–</a:t>
                      </a:r>
                      <a:r>
                        <a:rPr lang="ko-KR" altLang="en-US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출생연도</a:t>
                      </a:r>
                      <a:r>
                        <a:rPr lang="en-US" altLang="ko-KR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</a:tr>
              <a:tr h="50873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 증상 발현 후</a:t>
                      </a:r>
                      <a:r>
                        <a:rPr lang="en-US" altLang="ko-KR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확진 까지의 일수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확진 날짜</a:t>
                      </a:r>
                      <a:r>
                        <a:rPr lang="en-US" altLang="ko-KR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r>
                        <a:rPr lang="ko-KR" altLang="en-US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– (</a:t>
                      </a:r>
                      <a:r>
                        <a:rPr lang="ko-KR" altLang="en-US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증상 발현 날짜</a:t>
                      </a:r>
                      <a:r>
                        <a:rPr lang="en-US" altLang="ko-KR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</a:tr>
              <a:tr h="50873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 환자의 확진 시점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확진 날짜</a:t>
                      </a:r>
                      <a:r>
                        <a:rPr lang="en-US" altLang="ko-KR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r>
                        <a:rPr lang="ko-KR" altLang="en-US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– (</a:t>
                      </a:r>
                      <a:r>
                        <a:rPr lang="ko-KR" altLang="en-US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전국 첫 번째 </a:t>
                      </a:r>
                      <a:r>
                        <a:rPr lang="ko-KR" altLang="en-US" dirty="0" err="1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확진자</a:t>
                      </a:r>
                      <a:r>
                        <a:rPr lang="ko-KR" altLang="en-US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발생 날짜</a:t>
                      </a:r>
                      <a:r>
                        <a:rPr lang="en-US" altLang="ko-KR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</a:tr>
              <a:tr h="50873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 (</a:t>
                      </a:r>
                      <a:r>
                        <a:rPr lang="ko-KR" altLang="en-US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지역 기준</a:t>
                      </a:r>
                      <a:r>
                        <a:rPr lang="en-US" altLang="ko-KR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 </a:t>
                      </a:r>
                      <a:r>
                        <a:rPr lang="ko-KR" altLang="en-US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환자의 확진 시점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확진 날짜</a:t>
                      </a:r>
                      <a:r>
                        <a:rPr lang="en-US" altLang="ko-KR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r>
                        <a:rPr lang="ko-KR" altLang="en-US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– (</a:t>
                      </a:r>
                      <a:r>
                        <a:rPr lang="ko-KR" altLang="en-US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지역 첫 번째 </a:t>
                      </a:r>
                      <a:r>
                        <a:rPr lang="ko-KR" altLang="en-US" dirty="0" err="1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확진자</a:t>
                      </a:r>
                      <a:r>
                        <a:rPr lang="ko-KR" altLang="en-US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발생 날짜</a:t>
                      </a:r>
                      <a:r>
                        <a:rPr lang="en-US" altLang="ko-KR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</a:tr>
              <a:tr h="50873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 환자가 속한 시/도의 안심병원 수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지역별 데이터에서 병합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</a:tr>
              <a:tr h="50873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 </a:t>
                      </a:r>
                      <a:r>
                        <a:rPr lang="ko-KR" altLang="en-US" dirty="0" err="1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감염병</a:t>
                      </a:r>
                      <a:r>
                        <a:rPr lang="ko-KR" altLang="en-US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전담병원 수</a:t>
                      </a:r>
                      <a:r>
                        <a:rPr lang="en-US" altLang="ko-KR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및 병상 수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지역별 데이터에서 병합</a:t>
                      </a:r>
                    </a:p>
                  </a:txBody>
                  <a:tcPr anchor="ctr"/>
                </a:tc>
              </a:tr>
              <a:tr h="55310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 환자가 속한 성-연령대</a:t>
                      </a:r>
                      <a:r>
                        <a:rPr lang="ko-KR" altLang="en-US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집단의 </a:t>
                      </a:r>
                      <a:r>
                        <a:rPr lang="ko-KR" altLang="en-US" dirty="0" err="1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흡연율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추가 데이터에서 병합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29035" y="1088979"/>
            <a:ext cx="4649030" cy="6524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fontAlgn="ctr">
              <a:lnSpc>
                <a:spcPct val="130000"/>
              </a:lnSpc>
              <a:defRPr/>
            </a:pPr>
            <a:r>
              <a:rPr lang="ko-KR" altLang="en-US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 </a:t>
            </a:r>
            <a:r>
              <a:rPr lang="en-US" altLang="ko-KR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파생변수 생성</a:t>
            </a:r>
            <a:r>
              <a:rPr lang="en-US" altLang="ko-KR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(</a:t>
            </a:r>
            <a:r>
              <a:rPr lang="ko-KR" altLang="en-US" sz="28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수치형</a:t>
            </a:r>
            <a:r>
              <a:rPr lang="en-US" altLang="ko-KR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  <p:sp>
        <p:nvSpPr>
          <p:cNvPr id="6" name="矩形 2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Ⅳ.  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수행 </a:t>
            </a: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237600"/>
            <a:ext cx="2743200" cy="365125"/>
          </a:xfrm>
        </p:spPr>
        <p:txBody>
          <a:bodyPr/>
          <a:lstStyle/>
          <a:p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32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350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29035" y="1088979"/>
            <a:ext cx="9348778" cy="6524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fontAlgn="ctr">
              <a:lnSpc>
                <a:spcPct val="130000"/>
              </a:lnSpc>
              <a:defRPr/>
            </a:pPr>
            <a:r>
              <a:rPr lang="ko-KR" altLang="en-US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 </a:t>
            </a:r>
            <a:r>
              <a:rPr lang="en-US" altLang="ko-KR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Bagging(Random Forest) </a:t>
            </a:r>
            <a:r>
              <a:rPr lang="en-US" altLang="ko-KR" sz="2800" b="1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vs</a:t>
            </a:r>
            <a:r>
              <a:rPr lang="en-US" altLang="ko-KR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Boosting(</a:t>
            </a:r>
            <a:r>
              <a:rPr lang="en-US" altLang="ko-KR" sz="2800" b="1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XGBoost</a:t>
            </a:r>
            <a:r>
              <a:rPr lang="en-US" altLang="ko-KR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en-US" altLang="ko-KR" sz="2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28" name="Picture 4" descr="Ensemble methods: Bagging &amp; Boosting - The Startup -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0" y="2121135"/>
            <a:ext cx="6374484" cy="380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2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Ⅳ.  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수행 </a:t>
            </a: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100842" y="2122489"/>
            <a:ext cx="4540025" cy="2613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fontAlgn="ctr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선정 이유</a:t>
            </a:r>
            <a:endParaRPr lang="en-US" altLang="ko-KR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lvl="1" indent="-285750" fontAlgn="ctr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전반적으로 빠른 학습 속도와 고른 </a:t>
            </a:r>
            <a:endParaRPr lang="en-US" altLang="ko-KR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 fontAlgn="ctr">
              <a:lnSpc>
                <a:spcPct val="130000"/>
              </a:lnSpc>
              <a:defRPr/>
            </a:pP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성능으로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여러 분야에서 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선호</a:t>
            </a:r>
            <a:endParaRPr lang="en-US" altLang="ko-KR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lvl="1" indent="-285750" fontAlgn="ctr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특성 중요도(Feature Importance)를 </a:t>
            </a:r>
            <a:endParaRPr lang="en-US" altLang="ko-KR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 fontAlgn="ctr">
              <a:lnSpc>
                <a:spcPct val="130000"/>
              </a:lnSpc>
              <a:defRPr/>
            </a:pP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시각화해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 변수 확인 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용이</a:t>
            </a:r>
            <a:endParaRPr lang="en-US" altLang="ko-KR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lvl="1" indent="-285750" fontAlgn="ctr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본 과제에서 병렬과 직렬 알고리즘의 </a:t>
            </a:r>
            <a:endParaRPr lang="en-US" altLang="ko-KR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 fontAlgn="ctr">
              <a:lnSpc>
                <a:spcPct val="130000"/>
              </a:lnSpc>
              <a:defRPr/>
            </a:pP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대표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주자 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비교</a:t>
            </a:r>
            <a:endParaRPr lang="ko-KR" altLang="en-US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237600"/>
            <a:ext cx="2743200" cy="365125"/>
          </a:xfrm>
        </p:spPr>
        <p:txBody>
          <a:bodyPr/>
          <a:lstStyle/>
          <a:p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33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106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29035" y="1088979"/>
            <a:ext cx="5957913" cy="6524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fontAlgn="ctr">
              <a:lnSpc>
                <a:spcPct val="130000"/>
              </a:lnSpc>
              <a:defRPr/>
            </a:pPr>
            <a:r>
              <a:rPr lang="ko-KR" altLang="en-US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 </a:t>
            </a:r>
            <a:r>
              <a:rPr lang="en-US" altLang="ko-KR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</a:t>
            </a:r>
            <a:r>
              <a:rPr lang="en-US" altLang="ko-KR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학습 및 고도화 </a:t>
            </a:r>
            <a:r>
              <a:rPr lang="en-US" altLang="ko-KR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en-US" altLang="ko-KR" sz="2800" b="1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XGBoost</a:t>
            </a:r>
            <a:r>
              <a:rPr lang="en-US" altLang="ko-KR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en-US" altLang="ko-KR" sz="2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矩形 2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Ⅳ.  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수행 </a:t>
            </a: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237600"/>
            <a:ext cx="2743200" cy="365125"/>
          </a:xfrm>
        </p:spPr>
        <p:txBody>
          <a:bodyPr/>
          <a:lstStyle/>
          <a:p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34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39034" y="1842023"/>
            <a:ext cx="10881917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ctr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훈련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검증 데이터에 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5-fold cross validation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반복하며 최적의 </a:t>
            </a:r>
            <a:r>
              <a:rPr lang="ko-KR" altLang="en-US" b="1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하이퍼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b="1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파라미터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조합 선정</a:t>
            </a:r>
            <a:endParaRPr lang="en-US" altLang="ko-KR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 fontAlgn="ctr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활용 모듈 : 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scikit-learn 라이브러리의 </a:t>
            </a:r>
            <a:r>
              <a:rPr lang="en-US" altLang="ko-KR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GridSearchCV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 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활용</a:t>
            </a:r>
            <a:endParaRPr lang="en-US" altLang="ko-KR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641600" y="6121400"/>
            <a:ext cx="711200" cy="33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848138" y="2876739"/>
            <a:ext cx="8495724" cy="3725986"/>
            <a:chOff x="2997200" y="3260756"/>
            <a:chExt cx="7085766" cy="310761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rcRect l="15625" t="36144" r="26256" b="43904"/>
            <a:stretch/>
          </p:blipFill>
          <p:spPr>
            <a:xfrm>
              <a:off x="2997200" y="3260756"/>
              <a:ext cx="7085766" cy="1870043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/>
            <a:srcRect l="15625" t="59697" r="26256" b="27099"/>
            <a:stretch/>
          </p:blipFill>
          <p:spPr>
            <a:xfrm>
              <a:off x="2997200" y="5130800"/>
              <a:ext cx="7085766" cy="1237574"/>
            </a:xfrm>
            <a:prstGeom prst="rect">
              <a:avLst/>
            </a:prstGeom>
          </p:spPr>
        </p:pic>
      </p:grpSp>
      <p:sp>
        <p:nvSpPr>
          <p:cNvPr id="16" name="직사각형 15"/>
          <p:cNvSpPr/>
          <p:nvPr/>
        </p:nvSpPr>
        <p:spPr>
          <a:xfrm>
            <a:off x="3896963" y="6265622"/>
            <a:ext cx="711200" cy="27289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098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29035" y="1088979"/>
            <a:ext cx="7086107" cy="6524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fontAlgn="ctr">
              <a:lnSpc>
                <a:spcPct val="130000"/>
              </a:lnSpc>
              <a:defRPr/>
            </a:pPr>
            <a:r>
              <a:rPr lang="ko-KR" altLang="en-US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 </a:t>
            </a:r>
            <a:r>
              <a:rPr lang="en-US" altLang="ko-KR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학습</a:t>
            </a:r>
            <a:r>
              <a:rPr lang="en-US" altLang="ko-KR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</a:t>
            </a:r>
            <a:r>
              <a:rPr lang="en-US" altLang="ko-KR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고도화 </a:t>
            </a:r>
            <a:r>
              <a:rPr lang="en-US" altLang="ko-KR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(Random Forest)</a:t>
            </a:r>
          </a:p>
        </p:txBody>
      </p:sp>
      <p:sp>
        <p:nvSpPr>
          <p:cNvPr id="5" name="矩形 2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Ⅳ.  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수행 </a:t>
            </a: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237600"/>
            <a:ext cx="2743200" cy="365125"/>
          </a:xfrm>
        </p:spPr>
        <p:txBody>
          <a:bodyPr/>
          <a:lstStyle/>
          <a:p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34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8377" t="24352" r="30429" b="41451"/>
          <a:stretch/>
        </p:blipFill>
        <p:spPr>
          <a:xfrm>
            <a:off x="1632671" y="2959100"/>
            <a:ext cx="8926659" cy="35179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839034" y="1842023"/>
            <a:ext cx="10881917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ctr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훈련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검증 데이터에 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5-fold cross validation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반복하며 최적의 </a:t>
            </a:r>
            <a:r>
              <a:rPr lang="ko-KR" altLang="en-US" b="1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하이퍼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b="1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파라미터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조합 선정</a:t>
            </a:r>
            <a:endParaRPr lang="en-US" altLang="ko-KR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 fontAlgn="ctr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활용 모듈 : 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scikit-learn 라이브러리의 </a:t>
            </a:r>
            <a:r>
              <a:rPr lang="en-US" altLang="ko-KR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GridSearchCV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 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활용</a:t>
            </a:r>
            <a:endParaRPr lang="en-US" altLang="ko-KR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447513" y="6141638"/>
            <a:ext cx="711200" cy="27289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561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29035" y="1088979"/>
            <a:ext cx="6686959" cy="6524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fontAlgn="ctr">
              <a:lnSpc>
                <a:spcPct val="130000"/>
              </a:lnSpc>
              <a:defRPr/>
            </a:pPr>
            <a:r>
              <a:rPr lang="ko-KR" altLang="en-US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 </a:t>
            </a:r>
            <a:r>
              <a:rPr lang="en-US" altLang="ko-KR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테스트 </a:t>
            </a:r>
            <a:r>
              <a:rPr lang="ko-KR" altLang="en-US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 </a:t>
            </a:r>
            <a:r>
              <a:rPr lang="en-US" altLang="ko-KR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(Random Forest</a:t>
            </a:r>
            <a:r>
              <a:rPr lang="en-US" altLang="ko-KR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en-US" altLang="ko-KR" sz="2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矩形 2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Ⅳ.  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수행 </a:t>
            </a: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237600"/>
            <a:ext cx="2743200" cy="365125"/>
          </a:xfrm>
        </p:spPr>
        <p:txBody>
          <a:bodyPr/>
          <a:lstStyle/>
          <a:p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35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2087" t="16297" r="37247" b="52466"/>
          <a:stretch/>
        </p:blipFill>
        <p:spPr>
          <a:xfrm>
            <a:off x="1507846" y="2247900"/>
            <a:ext cx="9176309" cy="398969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782947" y="5676900"/>
            <a:ext cx="1409700" cy="4572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914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29035" y="1088979"/>
            <a:ext cx="8378512" cy="6524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fontAlgn="ctr">
              <a:lnSpc>
                <a:spcPct val="130000"/>
              </a:lnSpc>
              <a:defRPr/>
            </a:pPr>
            <a:r>
              <a:rPr lang="ko-KR" altLang="en-US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 </a:t>
            </a:r>
            <a:r>
              <a:rPr lang="en-US" altLang="ko-KR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 모델의 특성 중요도</a:t>
            </a:r>
            <a:r>
              <a:rPr lang="en-US" altLang="ko-KR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(Feature Importance)</a:t>
            </a:r>
            <a:endParaRPr lang="en-US" altLang="ko-KR" sz="2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矩形 2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Ⅳ.  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수행 </a:t>
            </a: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237600"/>
            <a:ext cx="2743200" cy="365125"/>
          </a:xfrm>
        </p:spPr>
        <p:txBody>
          <a:bodyPr/>
          <a:lstStyle/>
          <a:p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35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14" t="31915" r="14869" b="19092"/>
          <a:stretch/>
        </p:blipFill>
        <p:spPr>
          <a:xfrm>
            <a:off x="1060281" y="2076763"/>
            <a:ext cx="10071439" cy="43433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46484" y="3021993"/>
            <a:ext cx="3085236" cy="2862322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 </a:t>
            </a:r>
            <a:r>
              <a:rPr lang="ko-KR" altLang="en-US" sz="20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 변수 </a:t>
            </a:r>
            <a:r>
              <a:rPr lang="en-US" altLang="ko-KR" sz="20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b="1" dirty="0" smtClean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연령</a:t>
            </a:r>
            <a:endParaRPr lang="en-US" altLang="ko-KR" sz="2000" b="1" dirty="0" smtClean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질병 보유 여부</a:t>
            </a:r>
            <a:endParaRPr lang="en-US" altLang="ko-KR" sz="2000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b="1" dirty="0" smtClean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환자의 </a:t>
            </a:r>
            <a:r>
              <a:rPr lang="ko-KR" altLang="en-US" sz="20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확진 </a:t>
            </a:r>
            <a:r>
              <a:rPr lang="ko-KR" altLang="en-US" sz="2000" b="1" dirty="0" smtClean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시점</a:t>
            </a:r>
            <a:endParaRPr lang="en-US" altLang="ko-KR" sz="2000" b="1" dirty="0" smtClean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지역</a:t>
            </a:r>
            <a:r>
              <a:rPr lang="en-US" altLang="ko-KR" sz="20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0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대구 등</a:t>
            </a:r>
            <a:r>
              <a:rPr lang="en-US" altLang="ko-KR" sz="20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b="1" dirty="0" smtClean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지역 </a:t>
            </a:r>
            <a:r>
              <a:rPr lang="ko-KR" altLang="en-US" sz="2000" b="1" dirty="0" err="1" smtClean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감염병</a:t>
            </a:r>
            <a:r>
              <a:rPr lang="ko-KR" altLang="en-US" sz="2000" b="1" dirty="0" smtClean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전문병원 수</a:t>
            </a:r>
            <a:endParaRPr lang="ko-KR" altLang="en-US" sz="20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230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237600"/>
            <a:ext cx="2743200" cy="365125"/>
          </a:xfrm>
        </p:spPr>
        <p:txBody>
          <a:bodyPr/>
          <a:lstStyle/>
          <a:p>
            <a:r>
              <a:rPr lang="en-US" altLang="ko-KR" dirty="0" smtClean="0"/>
              <a:t>35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3025072" y="1953876"/>
            <a:ext cx="6141856" cy="4696306"/>
            <a:chOff x="1370941" y="1953876"/>
            <a:chExt cx="4899231" cy="374614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157" b="72037"/>
            <a:stretch/>
          </p:blipFill>
          <p:spPr>
            <a:xfrm>
              <a:off x="1370942" y="1953876"/>
              <a:ext cx="4899230" cy="1299963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381" r="48408"/>
            <a:stretch/>
          </p:blipFill>
          <p:spPr>
            <a:xfrm>
              <a:off x="1370941" y="3253839"/>
              <a:ext cx="4875479" cy="2446183"/>
            </a:xfrm>
            <a:prstGeom prst="rect">
              <a:avLst/>
            </a:prstGeom>
          </p:spPr>
        </p:pic>
      </p:grpSp>
      <p:sp>
        <p:nvSpPr>
          <p:cNvPr id="10" name="타원 9"/>
          <p:cNvSpPr/>
          <p:nvPr/>
        </p:nvSpPr>
        <p:spPr>
          <a:xfrm>
            <a:off x="10408452" y="183748"/>
            <a:ext cx="1312499" cy="131249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보고용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자료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29035" y="1088979"/>
            <a:ext cx="4030270" cy="6524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fontAlgn="ctr">
              <a:lnSpc>
                <a:spcPct val="130000"/>
              </a:lnSpc>
              <a:defRPr/>
            </a:pPr>
            <a:r>
              <a:rPr lang="ko-KR" altLang="en-US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 </a:t>
            </a:r>
            <a:r>
              <a:rPr lang="en-US" altLang="ko-KR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추가</a:t>
            </a:r>
            <a:r>
              <a:rPr lang="en-US" altLang="ko-KR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– </a:t>
            </a:r>
            <a:r>
              <a:rPr lang="ko-KR" altLang="en-US" sz="2800" b="1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딥러닝</a:t>
            </a:r>
            <a:r>
              <a:rPr lang="ko-KR" altLang="en-US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</a:t>
            </a:r>
            <a:endParaRPr lang="en-US" altLang="ko-KR" sz="2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矩形 2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Ⅳ.  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수행 </a:t>
            </a: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084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237600"/>
            <a:ext cx="2743200" cy="365125"/>
          </a:xfrm>
        </p:spPr>
        <p:txBody>
          <a:bodyPr/>
          <a:lstStyle/>
          <a:p>
            <a:r>
              <a:rPr lang="en-US" altLang="ko-KR" dirty="0" smtClean="0"/>
              <a:t>35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220" y="2223891"/>
            <a:ext cx="5363323" cy="36771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70" y="2195312"/>
            <a:ext cx="5372850" cy="3705742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10408452" y="183748"/>
            <a:ext cx="1312499" cy="131249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보고용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자료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1435" y="1241379"/>
            <a:ext cx="7221208" cy="6524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fontAlgn="ctr">
              <a:lnSpc>
                <a:spcPct val="130000"/>
              </a:lnSpc>
              <a:defRPr/>
            </a:pPr>
            <a:r>
              <a:rPr lang="ko-KR" altLang="en-US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 </a:t>
            </a:r>
            <a:r>
              <a:rPr lang="en-US" altLang="ko-KR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추가</a:t>
            </a:r>
            <a:r>
              <a:rPr lang="en-US" altLang="ko-KR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– </a:t>
            </a:r>
            <a:r>
              <a:rPr lang="ko-KR" altLang="en-US" sz="2800" b="1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딥러닝</a:t>
            </a:r>
            <a:r>
              <a:rPr lang="ko-KR" altLang="en-US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 </a:t>
            </a:r>
            <a:r>
              <a:rPr lang="en-US" altLang="ko-KR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(Loss </a:t>
            </a:r>
            <a:r>
              <a:rPr lang="ko-KR" altLang="en-US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 </a:t>
            </a:r>
            <a:r>
              <a:rPr lang="en-US" altLang="ko-KR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Accuracy)</a:t>
            </a:r>
            <a:endParaRPr lang="en-US" altLang="ko-KR" sz="2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矩形 2"/>
          <p:cNvSpPr/>
          <p:nvPr/>
        </p:nvSpPr>
        <p:spPr>
          <a:xfrm>
            <a:off x="980770" y="4625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Ⅳ.  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수행 </a:t>
            </a: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56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237600"/>
            <a:ext cx="2743200" cy="365125"/>
          </a:xfrm>
        </p:spPr>
        <p:txBody>
          <a:bodyPr/>
          <a:lstStyle/>
          <a:p>
            <a:r>
              <a:rPr lang="en-US" altLang="ko-KR" dirty="0" smtClean="0"/>
              <a:t>35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21"/>
          <a:stretch/>
        </p:blipFill>
        <p:spPr>
          <a:xfrm>
            <a:off x="1150947" y="2576946"/>
            <a:ext cx="9890106" cy="231568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200900" y="4263737"/>
            <a:ext cx="1409700" cy="4572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0408452" y="183748"/>
            <a:ext cx="1312499" cy="131249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보고용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자료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1435" y="1241379"/>
            <a:ext cx="7696531" cy="6524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fontAlgn="ctr">
              <a:lnSpc>
                <a:spcPct val="130000"/>
              </a:lnSpc>
              <a:defRPr/>
            </a:pPr>
            <a:r>
              <a:rPr lang="ko-KR" altLang="en-US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 </a:t>
            </a:r>
            <a:r>
              <a:rPr lang="en-US" altLang="ko-KR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추가</a:t>
            </a:r>
            <a:r>
              <a:rPr lang="en-US" altLang="ko-KR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– </a:t>
            </a:r>
            <a:r>
              <a:rPr lang="ko-KR" altLang="en-US" sz="2800" b="1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딥러닝</a:t>
            </a:r>
            <a:r>
              <a:rPr lang="ko-KR" altLang="en-US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 </a:t>
            </a:r>
            <a:r>
              <a:rPr lang="en-US" altLang="ko-KR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(Validation F1=score)</a:t>
            </a:r>
            <a:endParaRPr lang="en-US" altLang="ko-KR" sz="2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矩形 2"/>
          <p:cNvSpPr/>
          <p:nvPr/>
        </p:nvSpPr>
        <p:spPr>
          <a:xfrm>
            <a:off x="980770" y="4625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Ⅳ.  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수행 </a:t>
            </a: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395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1"/>
          <p:cNvSpPr txBox="1">
            <a:spLocks/>
          </p:cNvSpPr>
          <p:nvPr/>
        </p:nvSpPr>
        <p:spPr>
          <a:xfrm>
            <a:off x="8610600" y="6237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1091425952"/>
              </p:ext>
            </p:extLst>
          </p:nvPr>
        </p:nvGraphicFramePr>
        <p:xfrm>
          <a:off x="2810770" y="1873917"/>
          <a:ext cx="7048465" cy="4698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Python Pandas | Python Pandas Tutorial - javatpoin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944" y="3463695"/>
            <a:ext cx="1673812" cy="109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o create NumPy arrays from scratch? - Towards Data Scienc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519" y="5291617"/>
            <a:ext cx="2124498" cy="63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ntro to Scientific Python with Math Behind It – Matplotlib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501" y="3614405"/>
            <a:ext cx="1709320" cy="31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ython for Data Science - Data speaks, Python listens! - DataFlair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189" y="4415249"/>
            <a:ext cx="1321944" cy="79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플로틀리(Plotly) - 파이썬 데이터 시각화 - 정우일 블로그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107" y="5454902"/>
            <a:ext cx="944108" cy="91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머신러닝 Scikit-Learn 사용법 요약 - 아무튼 워라밸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4" t="21859" r="14140" b="17349"/>
          <a:stretch/>
        </p:blipFill>
        <p:spPr bwMode="auto">
          <a:xfrm>
            <a:off x="7917853" y="3595314"/>
            <a:ext cx="1643769" cy="95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APIDS + XGBoost | RAPIDS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4650" y="5340604"/>
            <a:ext cx="1570174" cy="654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2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Ⅰ. </a:t>
            </a: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배경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29035" y="1005854"/>
            <a:ext cx="2113079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fontAlgn="ctr">
              <a:lnSpc>
                <a:spcPct val="130000"/>
              </a:lnSpc>
              <a:defRPr/>
            </a:pPr>
            <a:r>
              <a:rPr lang="ko-KR" altLang="en-US" sz="24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 라이브러리</a:t>
            </a:r>
            <a:endParaRPr lang="en-US" altLang="ko-KR" sz="24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110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29035" y="1088979"/>
            <a:ext cx="4233851" cy="6524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fontAlgn="ctr">
              <a:lnSpc>
                <a:spcPct val="130000"/>
              </a:lnSpc>
              <a:defRPr/>
            </a:pPr>
            <a:r>
              <a:rPr lang="ko-KR" altLang="en-US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한계점 및 발전방향</a:t>
            </a:r>
            <a:r>
              <a:rPr lang="en-US" altLang="ko-KR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기대효과</a:t>
            </a:r>
            <a:endParaRPr lang="en-US" altLang="ko-KR" sz="2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39034" y="1702323"/>
            <a:ext cx="1135296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ctr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한계점</a:t>
            </a:r>
            <a:endParaRPr lang="en-US" altLang="ko-KR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lvl="1" indent="-285750" fontAlgn="ctr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대구와 강원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지역의 환자정보 다수 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누락</a:t>
            </a:r>
            <a:endParaRPr lang="en-US" altLang="ko-KR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lvl="1" indent="-285750" fontAlgn="ctr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환자별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데이터 </a:t>
            </a:r>
            <a:r>
              <a:rPr lang="ko-KR" altLang="en-US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결측치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(질병 보유 여부,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증상 발현일, 감염경로, </a:t>
            </a:r>
            <a:r>
              <a:rPr lang="ko-KR" altLang="en-US" b="1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밀접접촉자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수 등)</a:t>
            </a:r>
            <a:endParaRPr lang="en-US" altLang="ko-KR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lvl="1" indent="-285750" fontAlgn="ctr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endParaRPr lang="en-US" altLang="ko-KR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 fontAlgn="ctr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발전 방향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기대효과</a:t>
            </a:r>
            <a:endParaRPr lang="en-US" altLang="ko-KR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lvl="1" indent="-285750" fontAlgn="ctr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환자별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데이터에서 누락 데이터 및 </a:t>
            </a:r>
            <a:r>
              <a:rPr lang="ko-KR" altLang="en-US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결측치를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보강해 모델 성능 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제고</a:t>
            </a:r>
            <a:endParaRPr lang="en-US" altLang="ko-KR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lvl="1" indent="-285750" fontAlgn="ctr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endParaRPr lang="ko-KR" altLang="en-US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lvl="1" indent="-285750" fontAlgn="ctr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예측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위험도 및 특성 중요도(feature importance)를 바탕으로, 선제적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우선적 치료 적용 → </a:t>
            </a:r>
            <a:r>
              <a:rPr lang="ko-KR" altLang="en-US" b="1" dirty="0" smtClean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사망률 완화</a:t>
            </a:r>
            <a:endParaRPr lang="en-US" altLang="ko-KR" b="1" dirty="0" smtClean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lvl="1" indent="-285750" fontAlgn="ctr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환자별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데이터 수집 시 흡연여부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비만도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키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몸무게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보유질병 등 </a:t>
            </a:r>
            <a:r>
              <a:rPr lang="ko-KR" altLang="en-US" b="1" dirty="0" smtClean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수집 </a:t>
            </a:r>
            <a:r>
              <a:rPr lang="ko-KR" altLang="en-US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항목 </a:t>
            </a:r>
            <a:r>
              <a:rPr lang="ko-KR" altLang="en-US" b="1" dirty="0" smtClean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개선</a:t>
            </a:r>
            <a:endParaRPr lang="en-US" altLang="ko-KR" b="1" dirty="0" smtClean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lvl="1" indent="-285750" fontAlgn="ctr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지역별 </a:t>
            </a:r>
            <a:r>
              <a:rPr lang="ko-KR" altLang="en-US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의료 자원의 균형적 배분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통해, 신속한 </a:t>
            </a:r>
            <a:r>
              <a:rPr lang="ko-KR" altLang="en-US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감염병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치료에 기여 (ex. 경북 지역 지원 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확대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  <p:sp>
        <p:nvSpPr>
          <p:cNvPr id="7" name="矩形 2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Ⅳ.  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수행 </a:t>
            </a: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237600"/>
            <a:ext cx="2743200" cy="365125"/>
          </a:xfrm>
        </p:spPr>
        <p:txBody>
          <a:bodyPr/>
          <a:lstStyle/>
          <a:p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36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305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398387" y="1515244"/>
            <a:ext cx="9395227" cy="4306387"/>
          </a:xfrm>
          <a:prstGeom prst="roundRect">
            <a:avLst/>
          </a:prstGeom>
          <a:solidFill>
            <a:schemeClr val="bg1">
              <a:lumMod val="6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矩形 2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Ⅴ. </a:t>
            </a: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느낀 점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5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237600"/>
            <a:ext cx="2743200" cy="365125"/>
          </a:xfrm>
        </p:spPr>
        <p:txBody>
          <a:bodyPr/>
          <a:lstStyle/>
          <a:p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38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70325" y="1757483"/>
            <a:ext cx="6237605" cy="37856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cap="none" spc="0" dirty="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</a:t>
            </a:r>
            <a:r>
              <a:rPr lang="ko-KR" altLang="en-US" sz="3200" b="1" dirty="0" smtClean="0">
                <a:ln w="0"/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완료형</a:t>
            </a:r>
            <a:r>
              <a:rPr lang="ko-KR" altLang="en-US" sz="3200" b="1" dirty="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아닌 </a:t>
            </a:r>
            <a:r>
              <a:rPr lang="ko-KR" altLang="en-US" sz="3200" b="1" dirty="0" smtClean="0">
                <a:ln w="0"/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진행형</a:t>
            </a:r>
            <a:r>
              <a:rPr lang="ko-KR" altLang="en-US" sz="3200" b="1" dirty="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데이터를</a:t>
            </a:r>
            <a:endParaRPr lang="en-US" altLang="ko-KR" sz="3200" b="1" dirty="0" smtClean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분석하는 어려움 </a:t>
            </a:r>
            <a:r>
              <a:rPr lang="en-US" altLang="ko-KR" sz="3200" b="1" dirty="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…</a:t>
            </a:r>
          </a:p>
          <a:p>
            <a:pPr algn="ctr">
              <a:lnSpc>
                <a:spcPct val="150000"/>
              </a:lnSpc>
            </a:pPr>
            <a:endParaRPr lang="en-US" altLang="ko-KR" sz="3200" b="1" dirty="0" smtClean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그만큼 신중하게 분석에 임하는 자세가</a:t>
            </a:r>
            <a:endParaRPr lang="en-US" altLang="ko-KR" sz="3200" b="1" dirty="0" smtClean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중요함을 느낀 계기</a:t>
            </a:r>
            <a:r>
              <a:rPr lang="en-US" altLang="ko-KR" sz="3200" b="1" dirty="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</a:t>
            </a:r>
            <a:endParaRPr lang="en-US" altLang="ko-KR" sz="3200" b="1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016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149748"/>
              </p:ext>
            </p:extLst>
          </p:nvPr>
        </p:nvGraphicFramePr>
        <p:xfrm>
          <a:off x="966000" y="1107859"/>
          <a:ext cx="10260000" cy="5040001"/>
        </p:xfrm>
        <a:graphic>
          <a:graphicData uri="http://schemas.openxmlformats.org/drawingml/2006/table">
            <a:tbl>
              <a:tblPr/>
              <a:tblGrid>
                <a:gridCol w="1726770">
                  <a:extLst>
                    <a:ext uri="{9D8B030D-6E8A-4147-A177-3AD203B41FA5}">
                      <a16:colId xmlns:a16="http://schemas.microsoft.com/office/drawing/2014/main" xmlns="" val="1518255068"/>
                    </a:ext>
                  </a:extLst>
                </a:gridCol>
                <a:gridCol w="8533230">
                  <a:extLst>
                    <a:ext uri="{9D8B030D-6E8A-4147-A177-3AD203B41FA5}">
                      <a16:colId xmlns:a16="http://schemas.microsoft.com/office/drawing/2014/main" xmlns="" val="214799246"/>
                    </a:ext>
                  </a:extLst>
                </a:gridCol>
              </a:tblGrid>
              <a:tr h="744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훈련생 명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느낀 점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70581919"/>
                  </a:ext>
                </a:extLst>
              </a:tr>
              <a:tr h="2885831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i="0" dirty="0" err="1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김사무엘</a:t>
                      </a:r>
                      <a:endParaRPr lang="en-US" altLang="ko-KR" sz="1800" b="1" i="0" dirty="0" smtClean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8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팀 리더</a:t>
                      </a:r>
                      <a:r>
                        <a:rPr lang="en-US" altLang="ko-KR" sz="18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800" b="1" i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Metric</a:t>
                      </a:r>
                      <a:r>
                        <a:rPr lang="ko-KR" altLang="en-US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이 빈약해</a:t>
                      </a:r>
                      <a:r>
                        <a:rPr lang="ko-KR" altLang="en-US" sz="1400" b="1" i="0" baseline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초기 주제인 색상 추천 프로젝트가 취소되고</a:t>
                      </a:r>
                      <a:r>
                        <a:rPr lang="en-US" altLang="ko-KR" sz="1400" b="1" i="0" baseline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1400" b="1" i="0" baseline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후기 주제인 코로나 프로젝트에서 데이터 불균형</a:t>
                      </a:r>
                      <a:r>
                        <a:rPr lang="en-US" altLang="ko-KR" sz="1400" b="1" i="0" baseline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(imbalance)</a:t>
                      </a:r>
                      <a:r>
                        <a:rPr lang="ko-KR" altLang="en-US" sz="1400" b="1" i="0" baseline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이 심해 평가 지표에 신경을 써야 했던 경험들을 통해</a:t>
                      </a:r>
                      <a:r>
                        <a:rPr lang="en-US" altLang="ko-KR" sz="1400" b="1" i="0" baseline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</a:t>
                      </a:r>
                      <a:r>
                        <a:rPr lang="ko-KR" altLang="en-US" sz="1400" b="1" i="0" baseline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실제 프로젝트에서 </a:t>
                      </a:r>
                      <a:r>
                        <a:rPr lang="en-US" altLang="ko-KR" sz="1400" b="1" i="0" baseline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</a:t>
                      </a:r>
                      <a:r>
                        <a:rPr lang="en-US" altLang="ko-KR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etric</a:t>
                      </a:r>
                      <a:r>
                        <a:rPr lang="ko-KR" altLang="en-US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의 중요성을 절실히 느낌</a:t>
                      </a:r>
                      <a:r>
                        <a:rPr lang="en-US" altLang="ko-KR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. ‘metric</a:t>
                      </a:r>
                      <a:r>
                        <a:rPr lang="ko-KR" altLang="en-US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이 적절하지 않으면 아무리 복잡하고 정확한 모델이라도 실용성이 부족하다</a:t>
                      </a:r>
                      <a:r>
                        <a:rPr lang="en-US" altLang="ko-KR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’</a:t>
                      </a:r>
                      <a:r>
                        <a:rPr lang="ko-KR" altLang="en-US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는 사실과</a:t>
                      </a:r>
                      <a:r>
                        <a:rPr lang="en-US" altLang="ko-KR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‘</a:t>
                      </a:r>
                      <a:r>
                        <a:rPr lang="ko-KR" altLang="en-US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프로젝트 내용 및 데이터 상태에 따라 적절한 </a:t>
                      </a:r>
                      <a:r>
                        <a:rPr lang="en-US" altLang="ko-KR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metric</a:t>
                      </a:r>
                      <a:r>
                        <a:rPr lang="ko-KR" altLang="en-US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을 세심하게 선정해야 결과물을 오해하지 않는다</a:t>
                      </a:r>
                      <a:r>
                        <a:rPr lang="en-US" altLang="ko-KR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’</a:t>
                      </a:r>
                      <a:r>
                        <a:rPr lang="ko-KR" altLang="en-US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는 사실을 깨달음</a:t>
                      </a:r>
                      <a:endParaRPr lang="en-US" altLang="ko-KR" sz="1400" b="1" i="0" dirty="0" smtClean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지속적으로 업데이트되는 데이터를 분석하면서</a:t>
                      </a:r>
                      <a:r>
                        <a:rPr lang="en-US" altLang="ko-KR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한 시점에서 타당했던 결과가 다른 시점에서는 타당성이 떨어지는 경험을 하게 되었고</a:t>
                      </a:r>
                      <a:r>
                        <a:rPr lang="en-US" altLang="ko-KR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‘</a:t>
                      </a:r>
                      <a:r>
                        <a:rPr lang="ko-KR" altLang="en-US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데이터와 분석 결과에는 생명주기가 있다</a:t>
                      </a:r>
                      <a:r>
                        <a:rPr lang="en-US" altLang="ko-KR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’</a:t>
                      </a:r>
                      <a:r>
                        <a:rPr lang="ko-KR" altLang="en-US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는 말을 새삼 깨달음</a:t>
                      </a:r>
                      <a:endParaRPr lang="en-US" altLang="ko-KR" sz="1400" b="1" i="0" dirty="0" smtClean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 하나의 유의미한 파생변수를 발견해 최다득표를 받은 팀의 코드를 참고하면서</a:t>
                      </a:r>
                      <a:r>
                        <a:rPr lang="en-US" altLang="ko-KR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EDA</a:t>
                      </a:r>
                      <a:r>
                        <a:rPr lang="ko-KR" altLang="en-US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와 시각화의 본질은 단순히 </a:t>
                      </a:r>
                      <a:r>
                        <a:rPr lang="en-US" altLang="ko-KR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‘</a:t>
                      </a:r>
                      <a:r>
                        <a:rPr lang="ko-KR" altLang="en-US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당연한 사실을 보기 좋게 정리해 확인하는 것</a:t>
                      </a:r>
                      <a:r>
                        <a:rPr lang="en-US" altLang="ko-KR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’</a:t>
                      </a:r>
                      <a:r>
                        <a:rPr lang="ko-KR" altLang="en-US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이 아니라</a:t>
                      </a:r>
                      <a:r>
                        <a:rPr lang="en-US" altLang="ko-KR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‘</a:t>
                      </a:r>
                      <a:r>
                        <a:rPr lang="ko-KR" altLang="en-US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새로운 관점에서 데이터를 바라봄으로써 유의미한 가설과 의사결정을 도출하는 데 기여하는 것</a:t>
                      </a:r>
                      <a:r>
                        <a:rPr lang="en-US" altLang="ko-KR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’</a:t>
                      </a:r>
                      <a:r>
                        <a:rPr lang="ko-KR" altLang="en-US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임을 깨달음</a:t>
                      </a:r>
                      <a:endParaRPr lang="en-US" altLang="ko-KR" sz="1400" b="1" i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90035900"/>
                  </a:ext>
                </a:extLst>
              </a:tr>
              <a:tr h="140950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김도연</a:t>
                      </a:r>
                      <a:endParaRPr lang="en-US" altLang="ko-KR" sz="1800" b="1" i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프로젝트를 기획할 때 데이터의 유무도 중요하지만 모델의 결과를 모든 사람들이 납득 할 수 있도록 충분히 논리적인 근거가 뒷받침되어야 한다고  느꼈음</a:t>
                      </a:r>
                      <a:r>
                        <a:rPr lang="en-US" altLang="ko-KR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.</a:t>
                      </a: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같은 데이터를 가지고 다양한 분석을 할 수 있다는 것을 시각화 경진대회를 하면서 느꼈음</a:t>
                      </a:r>
                      <a:r>
                        <a:rPr lang="en-US" altLang="ko-KR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. </a:t>
                      </a:r>
                      <a:r>
                        <a:rPr lang="ko-KR" altLang="en-US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분석의 중요성을 더욱 더 깨닫게 되었음</a:t>
                      </a:r>
                      <a:r>
                        <a:rPr lang="en-US" altLang="ko-KR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.</a:t>
                      </a:r>
                      <a:endParaRPr lang="en-US" altLang="ko-KR" sz="1400" b="1" i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28869406"/>
                  </a:ext>
                </a:extLst>
              </a:tr>
            </a:tbl>
          </a:graphicData>
        </a:graphic>
      </p:graphicFrame>
      <p:sp>
        <p:nvSpPr>
          <p:cNvPr id="5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237600"/>
            <a:ext cx="2743200" cy="365125"/>
          </a:xfrm>
        </p:spPr>
        <p:txBody>
          <a:bodyPr/>
          <a:lstStyle/>
          <a:p>
            <a:r>
              <a:rPr lang="en-US" altLang="ko-KR" dirty="0" smtClean="0"/>
              <a:t>37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10408452" y="183748"/>
            <a:ext cx="1312499" cy="131249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보고용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자료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矩形 2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Ⅴ. </a:t>
            </a: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느낀 점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161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675005"/>
              </p:ext>
            </p:extLst>
          </p:nvPr>
        </p:nvGraphicFramePr>
        <p:xfrm>
          <a:off x="966000" y="1107859"/>
          <a:ext cx="10260000" cy="5217914"/>
        </p:xfrm>
        <a:graphic>
          <a:graphicData uri="http://schemas.openxmlformats.org/drawingml/2006/table">
            <a:tbl>
              <a:tblPr/>
              <a:tblGrid>
                <a:gridCol w="1775571">
                  <a:extLst>
                    <a:ext uri="{9D8B030D-6E8A-4147-A177-3AD203B41FA5}">
                      <a16:colId xmlns:a16="http://schemas.microsoft.com/office/drawing/2014/main" xmlns="" val="1518255068"/>
                    </a:ext>
                  </a:extLst>
                </a:gridCol>
                <a:gridCol w="8484429">
                  <a:extLst>
                    <a:ext uri="{9D8B030D-6E8A-4147-A177-3AD203B41FA5}">
                      <a16:colId xmlns:a16="http://schemas.microsoft.com/office/drawing/2014/main" xmlns="" val="214799246"/>
                    </a:ext>
                  </a:extLst>
                </a:gridCol>
              </a:tblGrid>
              <a:tr h="81666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훈련생 명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느낀 점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70581919"/>
                  </a:ext>
                </a:extLst>
              </a:tr>
              <a:tr h="2462724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서승우</a:t>
                      </a:r>
                      <a:endParaRPr lang="en-US" altLang="ko-KR" sz="1800" b="1" i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분석 주제 뿐만 아니라 전체 프로세스를 세부적으로 기획하는 것이 중요함을 느낌</a:t>
                      </a:r>
                      <a:r>
                        <a:rPr lang="en-US" altLang="ko-KR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. </a:t>
                      </a:r>
                      <a:r>
                        <a:rPr lang="ko-KR" altLang="en-US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모델링 이전까지 진행했던 </a:t>
                      </a:r>
                      <a:r>
                        <a:rPr lang="en-US" altLang="ko-KR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‘</a:t>
                      </a:r>
                      <a:r>
                        <a:rPr lang="ko-KR" altLang="en-US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패션 컬러 추천 시스템</a:t>
                      </a:r>
                      <a:r>
                        <a:rPr lang="en-US" altLang="ko-KR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‘</a:t>
                      </a:r>
                      <a:r>
                        <a:rPr lang="ko-KR" altLang="en-US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이 중간에 엎어진 이유는 적당한 </a:t>
                      </a:r>
                      <a:r>
                        <a:rPr lang="en-US" altLang="ko-KR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metric</a:t>
                      </a:r>
                      <a:r>
                        <a:rPr lang="ko-KR" altLang="en-US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을 고려하지 않았기 때문이었음</a:t>
                      </a:r>
                      <a:r>
                        <a:rPr lang="en-US" altLang="ko-KR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. (</a:t>
                      </a:r>
                      <a:r>
                        <a:rPr lang="ko-KR" altLang="en-US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  <a:r>
                        <a:rPr lang="en-US" altLang="ko-KR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수집</a:t>
                      </a:r>
                      <a:r>
                        <a:rPr lang="en-US" altLang="ko-KR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전처리</a:t>
                      </a:r>
                      <a:r>
                        <a:rPr lang="en-US" altLang="ko-KR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</a:t>
                      </a:r>
                      <a:r>
                        <a:rPr lang="en-US" altLang="ko-KR" sz="1400" b="1" i="0" baseline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400" b="1" i="0" baseline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모델링</a:t>
                      </a:r>
                      <a:r>
                        <a:rPr lang="en-US" altLang="ko-KR" sz="1400" b="1" i="0" baseline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1400" b="1" i="0" baseline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모델 평가</a:t>
                      </a:r>
                      <a:r>
                        <a:rPr lang="en-US" altLang="ko-KR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 </a:t>
                      </a:r>
                      <a:r>
                        <a:rPr lang="ko-KR" altLang="en-US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각 </a:t>
                      </a:r>
                      <a:r>
                        <a:rPr lang="en-US" altLang="ko-KR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step </a:t>
                      </a:r>
                      <a:r>
                        <a:rPr lang="ko-KR" altLang="en-US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별로 세밀하게 계획을 세우는 것이 중요함을 다시금 깨달음</a:t>
                      </a:r>
                      <a:r>
                        <a:rPr lang="en-US" altLang="ko-KR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.</a:t>
                      </a: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분석에 들어가기 앞서 </a:t>
                      </a:r>
                      <a:r>
                        <a:rPr lang="en-US" altLang="ko-KR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Output</a:t>
                      </a:r>
                      <a:r>
                        <a:rPr lang="ko-KR" altLang="en-US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을 비즈니스에 어떻게 연결시킬 것인지에 대한 고민이 필요함을 느낌</a:t>
                      </a:r>
                      <a:r>
                        <a:rPr lang="en-US" altLang="ko-KR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.</a:t>
                      </a: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시각화한 자료의 가치는 </a:t>
                      </a:r>
                      <a:r>
                        <a:rPr lang="en-US" altLang="ko-KR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‘</a:t>
                      </a:r>
                      <a:r>
                        <a:rPr lang="ko-KR" altLang="en-US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도메인 지식</a:t>
                      </a:r>
                      <a:r>
                        <a:rPr lang="en-US" altLang="ko-KR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＇</a:t>
                      </a:r>
                      <a:r>
                        <a:rPr lang="ko-KR" altLang="en-US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을 얼만큼 활용하여 해석하는지에 달려있음을 느낌</a:t>
                      </a:r>
                      <a:r>
                        <a:rPr lang="en-US" altLang="ko-KR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.</a:t>
                      </a: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Real-time analysis </a:t>
                      </a:r>
                      <a:r>
                        <a:rPr lang="ko-KR" altLang="en-US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특성 상 </a:t>
                      </a:r>
                      <a:r>
                        <a:rPr lang="ko-KR" altLang="en-US" sz="1400" b="1" i="0" dirty="0" err="1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결측치가</a:t>
                      </a:r>
                      <a:r>
                        <a:rPr lang="ko-KR" altLang="en-US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많고</a:t>
                      </a:r>
                      <a:r>
                        <a:rPr lang="en-US" altLang="ko-KR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활용에 제한적임을 느낌</a:t>
                      </a:r>
                      <a:r>
                        <a:rPr lang="en-US" altLang="ko-KR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. </a:t>
                      </a:r>
                      <a:r>
                        <a:rPr lang="ko-KR" altLang="en-US" sz="1400" b="1" i="0" dirty="0" err="1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결측치를</a:t>
                      </a:r>
                      <a:r>
                        <a:rPr lang="ko-KR" altLang="en-US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어떻게 다룰 것인지에 대한 고민이 분석의 가치를 높일 수 있음을 느낌</a:t>
                      </a:r>
                      <a:r>
                        <a:rPr lang="en-US" altLang="ko-KR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.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42225215"/>
                  </a:ext>
                </a:extLst>
              </a:tr>
              <a:tr h="176061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유지수</a:t>
                      </a:r>
                      <a:endParaRPr lang="en-US" altLang="ko-KR" sz="1800" b="1" i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분석 주제 설정 시 사업성 </a:t>
                      </a:r>
                      <a:r>
                        <a:rPr lang="en-US" altLang="ko-KR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+ </a:t>
                      </a:r>
                      <a:r>
                        <a:rPr lang="ko-KR" altLang="en-US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존재 여부까지 고려해야 했던 것이 어려웠고</a:t>
                      </a:r>
                      <a:r>
                        <a:rPr lang="en-US" altLang="ko-KR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</a:t>
                      </a:r>
                      <a:r>
                        <a:rPr lang="ko-KR" altLang="en-US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특히 </a:t>
                      </a:r>
                      <a:r>
                        <a:rPr lang="en-US" altLang="ko-KR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‘</a:t>
                      </a:r>
                      <a:r>
                        <a:rPr lang="ko-KR" altLang="en-US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분석을 왜 하는지</a:t>
                      </a:r>
                      <a:r>
                        <a:rPr lang="en-US" altLang="ko-KR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’</a:t>
                      </a:r>
                      <a:r>
                        <a:rPr lang="ko-KR" altLang="en-US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를 중요하게 생각하며</a:t>
                      </a:r>
                      <a:r>
                        <a:rPr lang="ko-KR" altLang="en-US" sz="1400" b="1" i="0" baseline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비즈니스와 </a:t>
                      </a:r>
                      <a:r>
                        <a:rPr lang="ko-KR" altLang="en-US" sz="1400" b="1" i="0" baseline="0" dirty="0" err="1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관련지어</a:t>
                      </a:r>
                      <a:r>
                        <a:rPr lang="ko-KR" altLang="en-US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생각해야 한다는 것을 배웠음</a:t>
                      </a:r>
                      <a:endParaRPr lang="en-US" altLang="ko-KR" sz="1400" b="1" i="0" dirty="0" smtClean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데이터가 계속해서 업데이트 되는 상황에서 </a:t>
                      </a:r>
                      <a:r>
                        <a:rPr lang="ko-KR" altLang="en-US" sz="1400" b="1" i="0" dirty="0" err="1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결측치를</a:t>
                      </a:r>
                      <a:r>
                        <a:rPr lang="ko-KR" altLang="en-US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고려하며 가설을 설정해 분석하는 것이 어렵다는 것을 느꼈음</a:t>
                      </a:r>
                      <a:endParaRPr lang="en-US" altLang="ko-KR" sz="1400" b="1" i="0" dirty="0" smtClean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EDA</a:t>
                      </a:r>
                      <a:r>
                        <a:rPr lang="ko-KR" altLang="en-US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과정에서 데이터를 해석하고</a:t>
                      </a:r>
                      <a:r>
                        <a:rPr lang="en-US" altLang="ko-KR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분석을 위한 가설을 설정할 때 도메인 지식의 중요성을 많이 느꼈음</a:t>
                      </a:r>
                      <a:endParaRPr lang="en-US" altLang="ko-KR" sz="1400" b="1" i="0" dirty="0" smtClean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개별로 있을 땐 큰 의미를 갖지 못했던 데이터들이 합쳐지면서 유의미한 결과를 내는 것을 </a:t>
                      </a:r>
                      <a:r>
                        <a:rPr lang="ko-KR" altLang="en-US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보며 </a:t>
                      </a:r>
                      <a:r>
                        <a:rPr lang="ko-KR" altLang="en-US" sz="14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아이디어의 중요성을 느꼈음</a:t>
                      </a:r>
                      <a:endParaRPr lang="en-US" altLang="ko-KR" sz="1400" b="1" i="0" dirty="0" smtClean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237600"/>
            <a:ext cx="2743200" cy="365125"/>
          </a:xfrm>
        </p:spPr>
        <p:txBody>
          <a:bodyPr/>
          <a:lstStyle/>
          <a:p>
            <a:r>
              <a:rPr lang="en-US" altLang="ko-KR" dirty="0" smtClean="0"/>
              <a:t>38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10408452" y="183748"/>
            <a:ext cx="1312499" cy="131249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보고용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자료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矩形 2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Ⅴ. </a:t>
            </a: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느낀 점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59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hlinkClick r:id="rId2"/>
          </p:cNvPr>
          <p:cNvSpPr/>
          <p:nvPr/>
        </p:nvSpPr>
        <p:spPr>
          <a:xfrm>
            <a:off x="4851400" y="2184400"/>
            <a:ext cx="2489200" cy="2489200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C502D582-DBDF-4497-ABC2-E436468A0284}"/>
              </a:ext>
            </a:extLst>
          </p:cNvPr>
          <p:cNvSpPr txBox="1"/>
          <p:nvPr/>
        </p:nvSpPr>
        <p:spPr>
          <a:xfrm>
            <a:off x="5122017" y="3136612"/>
            <a:ext cx="19479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Heebo Black" panose="00000A00000000000000" pitchFamily="2" charset="-79"/>
              </a:rPr>
              <a:t>감사합니다</a:t>
            </a:r>
            <a:endParaRPr lang="en-US" altLang="ko-KR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Heebo Black" panose="00000A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614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Ⅰ. </a:t>
            </a: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배경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47316" y="1532784"/>
            <a:ext cx="1129609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ctr">
              <a:lnSpc>
                <a:spcPct val="150000"/>
              </a:lnSpc>
              <a:buAutoNum type="arabicPeriod"/>
              <a:defRPr/>
            </a:pPr>
            <a:r>
              <a:rPr lang="ko-KR" altLang="en-US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개별환자 데이터</a:t>
            </a:r>
            <a:r>
              <a:rPr lang="en-US" altLang="ko-KR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(PatientInfo.csv)</a:t>
            </a:r>
          </a:p>
          <a:p>
            <a:pPr lvl="1" fontAlgn="ctr">
              <a:lnSpc>
                <a:spcPct val="150000"/>
              </a:lnSpc>
              <a:defRPr/>
            </a:pPr>
            <a:r>
              <a:rPr lang="ko-KR" altLang="en-US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개별 환자들의 인구통계학적 정보</a:t>
            </a:r>
            <a:endParaRPr lang="en-US" altLang="ko-KR" sz="1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 fontAlgn="ctr">
              <a:lnSpc>
                <a:spcPct val="150000"/>
              </a:lnSpc>
              <a:defRPr/>
            </a:pPr>
            <a:r>
              <a:rPr lang="en-US" altLang="ko-KR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(ex. </a:t>
            </a:r>
            <a:r>
              <a:rPr lang="ko-KR" altLang="en-US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환자번호</a:t>
            </a:r>
            <a:r>
              <a:rPr lang="en-US" altLang="ko-KR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성별</a:t>
            </a:r>
            <a:r>
              <a:rPr lang="en-US" altLang="ko-KR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나이</a:t>
            </a:r>
            <a:r>
              <a:rPr lang="en-US" altLang="ko-KR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국적</a:t>
            </a:r>
            <a:r>
              <a:rPr lang="en-US" altLang="ko-KR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지역</a:t>
            </a:r>
            <a:r>
              <a:rPr lang="en-US" altLang="ko-KR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질병유무</a:t>
            </a:r>
            <a:r>
              <a:rPr lang="en-US" altLang="ko-KR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감염경로</a:t>
            </a:r>
            <a:r>
              <a:rPr lang="en-US" altLang="ko-KR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접촉자</a:t>
            </a:r>
            <a:r>
              <a:rPr lang="ko-KR" altLang="en-US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수</a:t>
            </a:r>
            <a:r>
              <a:rPr lang="en-US" altLang="ko-KR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증상발현</a:t>
            </a:r>
            <a:r>
              <a:rPr lang="en-US" altLang="ko-KR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확진 날짜 등</a:t>
            </a:r>
            <a:r>
              <a:rPr lang="en-US" altLang="ko-KR" sz="12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en-US" altLang="ko-KR" sz="1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319569" y="2660073"/>
            <a:ext cx="9552862" cy="3942651"/>
            <a:chOff x="4994411" y="956527"/>
            <a:chExt cx="6083498" cy="2747636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94411" y="956527"/>
              <a:ext cx="6083498" cy="2747636"/>
            </a:xfrm>
            <a:prstGeom prst="rect">
              <a:avLst/>
            </a:prstGeom>
            <a:ln>
              <a:noFill/>
            </a:ln>
          </p:spPr>
        </p:pic>
        <p:sp>
          <p:nvSpPr>
            <p:cNvPr id="17" name="직사각형 16"/>
            <p:cNvSpPr/>
            <p:nvPr/>
          </p:nvSpPr>
          <p:spPr>
            <a:xfrm>
              <a:off x="4994411" y="956527"/>
              <a:ext cx="6083498" cy="2747636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1029035" y="1005854"/>
            <a:ext cx="2190023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fontAlgn="ctr">
              <a:lnSpc>
                <a:spcPct val="130000"/>
              </a:lnSpc>
              <a:defRPr/>
            </a:pPr>
            <a:r>
              <a:rPr lang="ko-KR" altLang="en-US" sz="24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대회 제공 데이터</a:t>
            </a:r>
            <a:endParaRPr lang="en-US" altLang="ko-KR" sz="24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슬라이드 번호 개체 틀 1"/>
          <p:cNvSpPr txBox="1">
            <a:spLocks/>
          </p:cNvSpPr>
          <p:nvPr/>
        </p:nvSpPr>
        <p:spPr>
          <a:xfrm>
            <a:off x="8610600" y="6237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822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2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Ⅰ. </a:t>
            </a: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배경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29035" y="1005854"/>
            <a:ext cx="2190023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fontAlgn="ctr">
              <a:lnSpc>
                <a:spcPct val="130000"/>
              </a:lnSpc>
              <a:defRPr/>
            </a:pPr>
            <a:r>
              <a:rPr lang="ko-KR" altLang="en-US" sz="24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대회 제공 데이터</a:t>
            </a:r>
            <a:endParaRPr lang="en-US" altLang="ko-KR" sz="24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47316" y="1520907"/>
            <a:ext cx="1129609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  <a:defRPr/>
            </a:pPr>
            <a:r>
              <a:rPr lang="en-US" altLang="ko-KR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1600" b="1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일자별</a:t>
            </a:r>
            <a:r>
              <a:rPr lang="en-US" altLang="ko-KR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성별 통계</a:t>
            </a:r>
            <a:r>
              <a:rPr lang="en-US" altLang="ko-KR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(TimeGender.csv</a:t>
            </a:r>
            <a:r>
              <a:rPr lang="en-US" altLang="ko-KR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일자별</a:t>
            </a:r>
            <a:r>
              <a:rPr lang="en-US" altLang="ko-KR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지역별 통계</a:t>
            </a:r>
            <a:r>
              <a:rPr lang="en-US" altLang="ko-KR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(TimeProvince.csv)</a:t>
            </a:r>
            <a:endParaRPr lang="en-US" altLang="ko-KR" sz="1600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lvl="1" fontAlgn="ctr">
              <a:lnSpc>
                <a:spcPct val="150000"/>
              </a:lnSpc>
              <a:defRPr/>
            </a:pPr>
            <a:r>
              <a:rPr lang="en-US" altLang="ko-KR" sz="12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</a:t>
            </a:r>
            <a:r>
              <a:rPr lang="ko-KR" altLang="en-US" sz="12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날짜의 </a:t>
            </a:r>
            <a:r>
              <a:rPr lang="ko-KR" altLang="en-US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전국 </a:t>
            </a:r>
            <a:r>
              <a:rPr lang="ko-KR" altLang="en-US" sz="12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성별</a:t>
            </a:r>
            <a:r>
              <a:rPr lang="en-US" altLang="ko-KR" sz="12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2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지역별 </a:t>
            </a:r>
            <a:r>
              <a:rPr lang="ko-KR" altLang="en-US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합산 통계 </a:t>
            </a:r>
            <a:r>
              <a:rPr lang="en-US" altLang="ko-KR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(ex. </a:t>
            </a:r>
            <a:r>
              <a:rPr lang="ko-KR" altLang="en-US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성별</a:t>
            </a:r>
            <a:r>
              <a:rPr lang="en-US" altLang="ko-KR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누적 </a:t>
            </a:r>
            <a:r>
              <a:rPr lang="ko-KR" altLang="en-US" sz="12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확진자</a:t>
            </a:r>
            <a:r>
              <a:rPr lang="en-US" altLang="ko-KR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사망자 수</a:t>
            </a:r>
            <a:r>
              <a:rPr lang="en-US" altLang="ko-KR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fontAlgn="ctr">
              <a:lnSpc>
                <a:spcPct val="150000"/>
              </a:lnSpc>
              <a:defRPr/>
            </a:pPr>
            <a:endParaRPr lang="en-US" altLang="ko-KR" sz="1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237600"/>
            <a:ext cx="2743200" cy="365125"/>
          </a:xfrm>
        </p:spPr>
        <p:txBody>
          <a:bodyPr/>
          <a:lstStyle/>
          <a:p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425780" y="2467231"/>
            <a:ext cx="5340440" cy="3874191"/>
            <a:chOff x="1072237" y="4153550"/>
            <a:chExt cx="3156866" cy="2617794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37" y="4153551"/>
              <a:ext cx="3131630" cy="2617793"/>
            </a:xfrm>
            <a:prstGeom prst="rect">
              <a:avLst/>
            </a:prstGeom>
            <a:ln>
              <a:noFill/>
            </a:ln>
          </p:spPr>
        </p:pic>
        <p:sp>
          <p:nvSpPr>
            <p:cNvPr id="11" name="직사각형 10"/>
            <p:cNvSpPr/>
            <p:nvPr/>
          </p:nvSpPr>
          <p:spPr>
            <a:xfrm>
              <a:off x="1072237" y="4153550"/>
              <a:ext cx="3156866" cy="2617793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992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2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Ⅰ. </a:t>
            </a: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배경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29035" y="1005854"/>
            <a:ext cx="2190023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fontAlgn="ctr">
              <a:lnSpc>
                <a:spcPct val="130000"/>
              </a:lnSpc>
              <a:defRPr/>
            </a:pPr>
            <a:r>
              <a:rPr lang="ko-KR" altLang="en-US" sz="24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대회 제공 데이터</a:t>
            </a:r>
            <a:endParaRPr lang="en-US" altLang="ko-KR" sz="24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47316" y="1546632"/>
            <a:ext cx="1129609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  <a:defRPr/>
            </a:pPr>
            <a:r>
              <a:rPr lang="en-US" altLang="ko-KR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지역</a:t>
            </a:r>
            <a:r>
              <a:rPr lang="en-US" altLang="ko-KR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정보 데이터</a:t>
            </a:r>
            <a:r>
              <a:rPr lang="en-US" altLang="ko-KR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(Region.csv</a:t>
            </a:r>
            <a:r>
              <a:rPr lang="en-US" altLang="ko-KR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0" lvl="1" fontAlgn="ctr">
              <a:lnSpc>
                <a:spcPct val="150000"/>
              </a:lnSpc>
              <a:defRPr/>
            </a:pPr>
            <a:r>
              <a:rPr lang="ko-KR" altLang="en-US" sz="12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</a:t>
            </a:r>
            <a:r>
              <a:rPr lang="ko-KR" altLang="en-US" sz="12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시군구별</a:t>
            </a:r>
            <a:r>
              <a:rPr lang="ko-KR" altLang="en-US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각종 정보 </a:t>
            </a:r>
            <a:r>
              <a:rPr lang="en-US" altLang="ko-KR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(ex. </a:t>
            </a:r>
            <a:r>
              <a:rPr lang="ko-KR" altLang="en-US" sz="12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지역명</a:t>
            </a:r>
            <a:r>
              <a:rPr lang="en-US" altLang="ko-KR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위경도</a:t>
            </a:r>
            <a:r>
              <a:rPr lang="en-US" altLang="ko-KR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학교 수</a:t>
            </a:r>
            <a:r>
              <a:rPr lang="en-US" altLang="ko-KR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노인인구 비율</a:t>
            </a:r>
            <a:r>
              <a:rPr lang="en-US" altLang="ko-KR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독거 노인인구 비율 등</a:t>
            </a:r>
            <a:r>
              <a:rPr lang="en-US" altLang="ko-KR" sz="12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en-US" altLang="ko-KR" sz="1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237600"/>
            <a:ext cx="2743200" cy="365125"/>
          </a:xfrm>
        </p:spPr>
        <p:txBody>
          <a:bodyPr/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236244" y="2467231"/>
            <a:ext cx="7719512" cy="3921693"/>
            <a:chOff x="5973287" y="4153550"/>
            <a:chExt cx="5152122" cy="2617793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21827" y="4153550"/>
              <a:ext cx="5056082" cy="2617793"/>
            </a:xfrm>
            <a:prstGeom prst="rect">
              <a:avLst/>
            </a:prstGeom>
            <a:ln>
              <a:noFill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5973287" y="4167110"/>
              <a:ext cx="5152122" cy="259235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572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828370" y="310196"/>
            <a:ext cx="6801467" cy="1268122"/>
            <a:chOff x="828370" y="310196"/>
            <a:chExt cx="6801467" cy="1268122"/>
          </a:xfrm>
        </p:grpSpPr>
        <p:sp>
          <p:nvSpPr>
            <p:cNvPr id="12" name="矩形 2"/>
            <p:cNvSpPr/>
            <p:nvPr/>
          </p:nvSpPr>
          <p:spPr>
            <a:xfrm>
              <a:off x="828370" y="310196"/>
              <a:ext cx="680146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Ⅰ. </a:t>
              </a:r>
              <a:r>
                <a:rPr lang="ko-KR" altLang="en-US" sz="3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 배경</a:t>
              </a:r>
              <a:endPara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029035" y="1005854"/>
              <a:ext cx="2190023" cy="5724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lvl="1" fontAlgn="ctr">
                <a:lnSpc>
                  <a:spcPct val="130000"/>
                </a:lnSpc>
                <a:defRPr/>
              </a:pPr>
              <a:r>
                <a:rPr lang="ko-KR" altLang="en-US" sz="2400" b="1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외부 수집 데이터</a:t>
              </a:r>
              <a:endParaRPr lang="en-US" altLang="ko-KR" sz="2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7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237600"/>
            <a:ext cx="2743200" cy="365125"/>
          </a:xfrm>
        </p:spPr>
        <p:txBody>
          <a:bodyPr/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9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78628" y="1686525"/>
            <a:ext cx="9834744" cy="4662815"/>
            <a:chOff x="828370" y="1939910"/>
            <a:chExt cx="9834744" cy="4662815"/>
          </a:xfrm>
        </p:grpSpPr>
        <p:sp>
          <p:nvSpPr>
            <p:cNvPr id="6" name="직사각형 5"/>
            <p:cNvSpPr/>
            <p:nvPr/>
          </p:nvSpPr>
          <p:spPr>
            <a:xfrm>
              <a:off x="828370" y="1939910"/>
              <a:ext cx="9834744" cy="4662815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anchor="t">
              <a:spAutoFit/>
            </a:bodyPr>
            <a:lstStyle/>
            <a:p>
              <a:pPr fontAlgn="ctr">
                <a:lnSpc>
                  <a:spcPct val="200000"/>
                </a:lnSpc>
                <a:defRPr/>
              </a:pPr>
              <a:r>
                <a:rPr lang="en-US" altLang="ko-KR" b="1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- 2020</a:t>
              </a:r>
              <a:r>
                <a:rPr lang="ko-KR" altLang="en-US" b="1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년 </a:t>
              </a:r>
              <a:r>
                <a:rPr lang="en-US" altLang="ko-KR" b="1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</a:t>
              </a:r>
              <a:r>
                <a:rPr lang="ko-KR" altLang="en-US" b="1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월 시</a:t>
              </a:r>
              <a:r>
                <a:rPr lang="en-US" altLang="ko-KR" b="1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/</a:t>
              </a:r>
              <a:r>
                <a:rPr lang="ko-KR" altLang="en-US" b="1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도별 </a:t>
              </a:r>
              <a:r>
                <a:rPr lang="ko-KR" altLang="en-US" b="1" dirty="0" smtClean="0">
                  <a:solidFill>
                    <a:srgbClr val="FF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주민등록인구</a:t>
              </a:r>
              <a:r>
                <a:rPr lang="ko-KR" altLang="en-US" b="1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통계</a:t>
              </a:r>
              <a:r>
                <a:rPr lang="en-US" altLang="ko-KR" b="1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lang="ko-KR" altLang="en-US" b="1" dirty="0" err="1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행정안전부</a:t>
              </a:r>
              <a:r>
                <a:rPr lang="ko-KR" altLang="en-US" b="1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통계자료</a:t>
              </a:r>
              <a:r>
                <a:rPr lang="en-US" altLang="ko-KR" b="1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</a:p>
            <a:p>
              <a:pPr fontAlgn="ctr">
                <a:lnSpc>
                  <a:spcPct val="200000"/>
                </a:lnSpc>
                <a:defRPr/>
              </a:pPr>
              <a:r>
                <a:rPr lang="en-US" altLang="ko-KR" b="1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 </a:t>
              </a:r>
              <a:r>
                <a:rPr lang="ko-KR" altLang="en-US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전국 </a:t>
              </a:r>
              <a:r>
                <a:rPr lang="ko-KR" altLang="en-US" b="1" dirty="0">
                  <a:solidFill>
                    <a:srgbClr val="FF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국민안심병원</a:t>
              </a:r>
              <a:r>
                <a:rPr lang="ko-KR" altLang="en-US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현황 데이터</a:t>
              </a:r>
              <a:r>
                <a:rPr lang="en-US" altLang="ko-KR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lang="ko-KR" altLang="en-US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보건복지부 공공데이터</a:t>
              </a:r>
              <a:r>
                <a:rPr lang="en-US" altLang="ko-KR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</a:p>
            <a:p>
              <a:pPr fontAlgn="ctr">
                <a:lnSpc>
                  <a:spcPct val="200000"/>
                </a:lnSpc>
                <a:defRPr/>
              </a:pPr>
              <a:r>
                <a:rPr lang="en-US" altLang="ko-KR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- 2020</a:t>
              </a:r>
              <a:r>
                <a:rPr lang="ko-KR" altLang="en-US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년 </a:t>
              </a:r>
              <a:r>
                <a:rPr lang="en-US" altLang="ko-KR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</a:t>
              </a:r>
              <a:r>
                <a:rPr lang="ko-KR" altLang="en-US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월 </a:t>
              </a:r>
              <a:r>
                <a:rPr lang="ko-KR" altLang="en-US" b="1" dirty="0" err="1">
                  <a:solidFill>
                    <a:srgbClr val="FF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감염병</a:t>
              </a:r>
              <a:r>
                <a:rPr lang="ko-KR" altLang="en-US" b="1" dirty="0">
                  <a:solidFill>
                    <a:srgbClr val="FF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전담병원</a:t>
              </a:r>
              <a:r>
                <a:rPr lang="ko-KR" altLang="en-US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지정현황</a:t>
              </a:r>
              <a:r>
                <a:rPr lang="en-US" altLang="ko-KR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lang="ko-KR" altLang="en-US" b="1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보건복지부 </a:t>
              </a:r>
              <a:r>
                <a:rPr lang="ko-KR" altLang="en-US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보도자료</a:t>
              </a:r>
              <a:r>
                <a:rPr lang="en-US" altLang="ko-KR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b="1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병원 별 </a:t>
              </a:r>
              <a:r>
                <a:rPr lang="ko-KR" altLang="en-US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홈페이지 병상정보</a:t>
              </a:r>
              <a:r>
                <a:rPr lang="en-US" altLang="ko-KR" b="1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endPara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fontAlgn="ctr">
                <a:lnSpc>
                  <a:spcPct val="200000"/>
                </a:lnSpc>
                <a:defRPr/>
              </a:pPr>
              <a:r>
                <a:rPr lang="en-US" altLang="ko-KR" b="1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- </a:t>
              </a:r>
              <a:r>
                <a:rPr lang="ko-KR" altLang="en-US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프랑스 </a:t>
              </a:r>
              <a:r>
                <a:rPr lang="ko-KR" altLang="en-US" b="1" dirty="0" err="1">
                  <a:solidFill>
                    <a:srgbClr val="FF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일자별</a:t>
              </a:r>
              <a:r>
                <a:rPr lang="en-US" altLang="ko-KR" b="1" dirty="0">
                  <a:solidFill>
                    <a:srgbClr val="FF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</a:t>
              </a:r>
              <a:r>
                <a:rPr lang="ko-KR" altLang="en-US" b="1" dirty="0">
                  <a:solidFill>
                    <a:srgbClr val="FF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성별 </a:t>
              </a:r>
              <a:r>
                <a:rPr lang="ko-KR" altLang="en-US" b="1" dirty="0" smtClean="0">
                  <a:solidFill>
                    <a:srgbClr val="FF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코로나 바이러스</a:t>
              </a:r>
              <a:r>
                <a:rPr lang="ko-KR" altLang="en-US" b="1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통계</a:t>
              </a:r>
              <a:r>
                <a:rPr lang="en-US" altLang="ko-KR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lang="ko-KR" altLang="en-US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프랑스 보건분야 </a:t>
              </a:r>
              <a:r>
                <a:rPr lang="ko-KR" altLang="en-US" b="1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정부부처</a:t>
              </a:r>
              <a:r>
                <a:rPr lang="en-US" altLang="ko-KR" b="1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</a:p>
            <a:p>
              <a:pPr fontAlgn="ctr">
                <a:lnSpc>
                  <a:spcPct val="200000"/>
                </a:lnSpc>
                <a:defRPr/>
              </a:pPr>
              <a:r>
                <a:rPr lang="en-US" altLang="ko-KR" b="1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 </a:t>
              </a:r>
              <a:r>
                <a:rPr lang="ko-KR" altLang="en-US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국</a:t>
              </a:r>
              <a:r>
                <a:rPr lang="ko-KR" altLang="en-US" b="1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가별 </a:t>
              </a:r>
              <a:r>
                <a:rPr lang="ko-KR" altLang="en-US" b="1" dirty="0" err="1">
                  <a:solidFill>
                    <a:srgbClr val="FF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흡연율</a:t>
              </a:r>
              <a:r>
                <a:rPr lang="ko-KR" altLang="en-US" b="1" dirty="0">
                  <a:solidFill>
                    <a:srgbClr val="FF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및 </a:t>
              </a:r>
              <a:r>
                <a:rPr lang="ko-KR" altLang="en-US" b="1" dirty="0" err="1">
                  <a:solidFill>
                    <a:srgbClr val="FF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비만율</a:t>
              </a:r>
              <a:r>
                <a:rPr lang="ko-KR" altLang="en-US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통계</a:t>
              </a:r>
              <a:r>
                <a:rPr lang="en-US" altLang="ko-KR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(OECD </a:t>
              </a:r>
              <a:r>
                <a:rPr lang="ko-KR" altLang="en-US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통계</a:t>
              </a:r>
              <a:r>
                <a:rPr lang="en-US" altLang="ko-KR" b="1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</a:p>
            <a:p>
              <a:pPr fontAlgn="ctr">
                <a:lnSpc>
                  <a:spcPct val="200000"/>
                </a:lnSpc>
                <a:defRPr/>
              </a:pPr>
              <a:r>
                <a:rPr lang="en-US" altLang="ko-KR" b="1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- </a:t>
              </a:r>
              <a:r>
                <a:rPr lang="ko-KR" altLang="en-US" b="1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국내 </a:t>
              </a:r>
              <a:r>
                <a:rPr lang="ko-KR" altLang="en-US" b="1" dirty="0" smtClean="0">
                  <a:solidFill>
                    <a:srgbClr val="FF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성별</a:t>
              </a:r>
              <a:r>
                <a:rPr lang="en-US" altLang="ko-KR" b="1" dirty="0" smtClean="0">
                  <a:solidFill>
                    <a:srgbClr val="FF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/</a:t>
              </a:r>
              <a:r>
                <a:rPr lang="ko-KR" altLang="en-US" b="1" dirty="0" smtClean="0">
                  <a:solidFill>
                    <a:srgbClr val="FF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연령별 </a:t>
              </a:r>
              <a:r>
                <a:rPr lang="ko-KR" altLang="en-US" b="1" dirty="0" err="1" smtClean="0">
                  <a:solidFill>
                    <a:srgbClr val="FF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흡연률</a:t>
              </a:r>
              <a:r>
                <a:rPr lang="ko-KR" altLang="en-US" b="1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b="1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통계</a:t>
              </a:r>
              <a:r>
                <a:rPr lang="en-US" altLang="ko-KR" b="1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lang="ko-KR" altLang="en-US" b="1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보건복지부 공공데이터</a:t>
              </a:r>
              <a:r>
                <a:rPr lang="en-US" altLang="ko-KR" b="1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endPara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fontAlgn="ctr">
                <a:lnSpc>
                  <a:spcPct val="250000"/>
                </a:lnSpc>
                <a:defRPr/>
              </a:pPr>
              <a:r>
                <a:rPr lang="en-US" altLang="ko-KR" b="1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 </a:t>
              </a:r>
              <a:r>
                <a:rPr lang="ko-KR" altLang="en-US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서울시 </a:t>
              </a:r>
              <a:r>
                <a:rPr lang="ko-KR" altLang="en-US" b="1" dirty="0" err="1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행정동별</a:t>
              </a:r>
              <a:r>
                <a:rPr lang="ko-KR" altLang="en-US" b="1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b="1" dirty="0">
                  <a:solidFill>
                    <a:srgbClr val="FF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생활인구</a:t>
              </a:r>
              <a:r>
                <a:rPr lang="ko-KR" altLang="en-US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데이터</a:t>
              </a:r>
              <a:r>
                <a:rPr lang="en-US" altLang="ko-KR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(KT, </a:t>
              </a:r>
              <a:r>
                <a:rPr lang="ko-KR" altLang="en-US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서울시 공공데이터</a:t>
              </a:r>
              <a:r>
                <a:rPr lang="en-US" altLang="ko-KR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</a:p>
            <a:p>
              <a:pPr fontAlgn="ctr">
                <a:lnSpc>
                  <a:spcPct val="200000"/>
                </a:lnSpc>
                <a:defRPr/>
              </a:pPr>
              <a:r>
                <a:rPr lang="en-US" altLang="ko-KR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- </a:t>
              </a:r>
              <a:r>
                <a:rPr lang="ko-KR" altLang="en-US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서울시 </a:t>
              </a:r>
              <a:r>
                <a:rPr lang="ko-KR" altLang="en-US" b="1" dirty="0" err="1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행정동별</a:t>
              </a:r>
              <a:r>
                <a:rPr lang="ko-KR" altLang="en-US" b="1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b="1" dirty="0">
                  <a:solidFill>
                    <a:srgbClr val="FF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소비 내역</a:t>
              </a:r>
              <a:r>
                <a:rPr lang="ko-KR" altLang="en-US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데이터</a:t>
              </a:r>
              <a:r>
                <a:rPr lang="en-US" altLang="ko-KR" b="1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lang="ko-KR" altLang="en-US" b="1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서울신용보증재단</a:t>
              </a:r>
              <a:r>
                <a:rPr lang="en-US" altLang="ko-KR" b="1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b="1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서울시 </a:t>
              </a:r>
              <a:r>
                <a:rPr lang="ko-KR" altLang="en-US" b="1" dirty="0" err="1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열린데이터</a:t>
              </a:r>
              <a:r>
                <a:rPr lang="en-US" altLang="ko-KR" b="1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endPara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3" name="직선 연결선 2"/>
            <p:cNvCxnSpPr/>
            <p:nvPr/>
          </p:nvCxnSpPr>
          <p:spPr>
            <a:xfrm>
              <a:off x="828370" y="3764568"/>
              <a:ext cx="9834744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828370" y="5427113"/>
              <a:ext cx="9834744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614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Ⅱ. 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팀 구성 및 역할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446737"/>
              </p:ext>
            </p:extLst>
          </p:nvPr>
        </p:nvGraphicFramePr>
        <p:xfrm>
          <a:off x="1151906" y="1354485"/>
          <a:ext cx="10006684" cy="4906569"/>
        </p:xfrm>
        <a:graphic>
          <a:graphicData uri="http://schemas.openxmlformats.org/drawingml/2006/table">
            <a:tbl>
              <a:tblPr/>
              <a:tblGrid>
                <a:gridCol w="1731734">
                  <a:extLst>
                    <a:ext uri="{9D8B030D-6E8A-4147-A177-3AD203B41FA5}">
                      <a16:colId xmlns="" xmlns:a16="http://schemas.microsoft.com/office/drawing/2014/main" val="1518255068"/>
                    </a:ext>
                  </a:extLst>
                </a:gridCol>
                <a:gridCol w="8274950">
                  <a:extLst>
                    <a:ext uri="{9D8B030D-6E8A-4147-A177-3AD203B41FA5}">
                      <a16:colId xmlns="" xmlns:a16="http://schemas.microsoft.com/office/drawing/2014/main" val="214799246"/>
                    </a:ext>
                  </a:extLst>
                </a:gridCol>
              </a:tblGrid>
              <a:tr h="38283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훈련생 명</a:t>
                      </a:r>
                    </a:p>
                  </a:txBody>
                  <a:tcPr marL="3830" marR="3830" marT="383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역할</a:t>
                      </a:r>
                    </a:p>
                  </a:txBody>
                  <a:tcPr marL="3830" marR="3830" marT="383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70581919"/>
                  </a:ext>
                </a:extLst>
              </a:tr>
              <a:tr h="1233307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b="1" i="0" dirty="0" err="1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김사무엘</a:t>
                      </a:r>
                      <a:endParaRPr lang="en-US" altLang="ko-KR" sz="1600" b="1" i="0" dirty="0" smtClean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6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팀 리더</a:t>
                      </a:r>
                      <a:r>
                        <a:rPr lang="en-US" altLang="ko-KR" sz="16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600" b="1" i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32712" marR="3830" marT="383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프로젝트 일정관리</a:t>
                      </a:r>
                      <a:r>
                        <a:rPr lang="en-US" altLang="ko-KR" sz="1600" b="1" i="0" baseline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b="1" i="0" baseline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및</a:t>
                      </a:r>
                      <a:r>
                        <a:rPr lang="en-US" altLang="ko-KR" sz="16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관련 문서 작성</a:t>
                      </a:r>
                      <a:r>
                        <a:rPr lang="en-US" altLang="ko-KR" sz="16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16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제출</a:t>
                      </a:r>
                      <a:endParaRPr lang="en-US" altLang="ko-KR" sz="1600" b="1" i="0" dirty="0" smtClean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수집</a:t>
                      </a:r>
                      <a:r>
                        <a:rPr lang="en-US" altLang="ko-KR" sz="16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</a:t>
                      </a:r>
                      <a:r>
                        <a:rPr lang="ko-KR" altLang="en-US" sz="16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전처리</a:t>
                      </a:r>
                      <a:r>
                        <a:rPr lang="en-US" altLang="ko-KR" sz="16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16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분석</a:t>
                      </a:r>
                      <a:r>
                        <a:rPr lang="en-US" altLang="ko-KR" sz="16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</a:t>
                      </a:r>
                      <a:r>
                        <a:rPr lang="ko-KR" altLang="en-US" sz="16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시각화</a:t>
                      </a:r>
                      <a:r>
                        <a:rPr lang="en-US" altLang="ko-KR" sz="16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16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개별 환자 위험도 예측 모델링</a:t>
                      </a:r>
                      <a:endParaRPr lang="en-US" altLang="ko-KR" sz="1600" b="1" i="0" dirty="0" smtClean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1" i="0" dirty="0" smtClean="0">
                          <a:solidFill>
                            <a:srgbClr val="C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지역별</a:t>
                      </a:r>
                      <a:r>
                        <a:rPr lang="ko-KR" altLang="en-US" sz="16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코로나 확진</a:t>
                      </a:r>
                      <a:r>
                        <a:rPr lang="en-US" altLang="ko-KR" sz="16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16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치료 현황 관련 분석</a:t>
                      </a:r>
                    </a:p>
                  </a:txBody>
                  <a:tcPr marL="32712" marR="3830" marT="383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590035900"/>
                  </a:ext>
                </a:extLst>
              </a:tr>
              <a:tr h="1233307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김도연</a:t>
                      </a:r>
                      <a:endParaRPr lang="en-US" altLang="ko-KR" sz="1600" b="1" i="0" dirty="0" smtClean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32712" marR="3830" marT="383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프로젝트 관련 문서 작성</a:t>
                      </a:r>
                      <a:endParaRPr lang="en-US" altLang="ko-KR" sz="1600" b="1" i="0" dirty="0" smtClean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수집</a:t>
                      </a:r>
                      <a:r>
                        <a:rPr lang="en-US" altLang="ko-KR" sz="16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</a:t>
                      </a:r>
                      <a:r>
                        <a:rPr lang="ko-KR" altLang="en-US" sz="16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전처리</a:t>
                      </a:r>
                      <a:r>
                        <a:rPr lang="en-US" altLang="ko-KR" sz="16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16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시각화</a:t>
                      </a:r>
                      <a:endParaRPr lang="en-US" altLang="ko-KR" sz="1600" b="1" i="0" dirty="0" smtClean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1" i="0" dirty="0" smtClean="0">
                          <a:solidFill>
                            <a:srgbClr val="C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지역별</a:t>
                      </a:r>
                      <a:r>
                        <a:rPr lang="ko-KR" altLang="en-US" sz="16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b="1" i="0" baseline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코로나 확진</a:t>
                      </a:r>
                      <a:r>
                        <a:rPr lang="en-US" altLang="ko-KR" sz="1600" b="1" i="0" baseline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1600" b="1" i="0" baseline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치료 현황 관련 분석</a:t>
                      </a:r>
                      <a:endParaRPr lang="en-US" altLang="ko-KR" sz="1600" b="1" i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32712" marR="3830" marT="383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428869406"/>
                  </a:ext>
                </a:extLst>
              </a:tr>
              <a:tr h="823818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서승우</a:t>
                      </a:r>
                      <a:endParaRPr lang="en-US" altLang="ko-KR" sz="1600" b="1" i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32712" marR="3830" marT="383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수집</a:t>
                      </a:r>
                      <a:r>
                        <a:rPr lang="en-US" altLang="ko-KR" sz="16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</a:t>
                      </a:r>
                      <a:r>
                        <a:rPr lang="ko-KR" altLang="en-US" sz="16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전처리</a:t>
                      </a:r>
                      <a:r>
                        <a:rPr lang="en-US" altLang="ko-KR" sz="16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16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시각화</a:t>
                      </a:r>
                      <a:endParaRPr lang="en-US" altLang="ko-KR" sz="1600" b="1" i="0" dirty="0" smtClean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서울시 </a:t>
                      </a:r>
                      <a:r>
                        <a:rPr lang="ko-KR" altLang="en-US" sz="1600" b="1" i="0" dirty="0" smtClean="0">
                          <a:solidFill>
                            <a:srgbClr val="C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생활인구 및 상권</a:t>
                      </a:r>
                      <a:r>
                        <a:rPr lang="ko-KR" altLang="en-US" sz="16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관련 분석</a:t>
                      </a:r>
                      <a:endParaRPr lang="en-US" altLang="ko-KR" sz="1600" b="1" i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32712" marR="3830" marT="383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042225215"/>
                  </a:ext>
                </a:extLst>
              </a:tr>
              <a:tr h="1233307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유지수</a:t>
                      </a:r>
                      <a:endParaRPr lang="en-US" altLang="ko-KR" sz="1600" b="1" i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32712" marR="3830" marT="383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수집</a:t>
                      </a:r>
                      <a:r>
                        <a:rPr lang="en-US" altLang="ko-KR" sz="16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</a:t>
                      </a:r>
                      <a:r>
                        <a:rPr lang="ko-KR" altLang="en-US" sz="16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전처리</a:t>
                      </a:r>
                      <a:r>
                        <a:rPr lang="en-US" altLang="ko-KR" sz="16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16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분석</a:t>
                      </a:r>
                      <a:r>
                        <a:rPr lang="en-US" altLang="ko-KR" sz="16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</a:t>
                      </a:r>
                      <a:r>
                        <a:rPr lang="ko-KR" altLang="en-US" sz="16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시각화</a:t>
                      </a:r>
                      <a:r>
                        <a:rPr lang="en-US" altLang="ko-KR" sz="16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16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개별 환자 위험도 예측 모델링</a:t>
                      </a:r>
                      <a:endParaRPr lang="en-US" altLang="ko-KR" sz="1600" b="1" i="0" dirty="0" smtClean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1" i="0" dirty="0" smtClean="0">
                          <a:solidFill>
                            <a:srgbClr val="C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성별</a:t>
                      </a:r>
                      <a:r>
                        <a:rPr lang="ko-KR" altLang="en-US" sz="16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코로나 확진</a:t>
                      </a:r>
                      <a:r>
                        <a:rPr lang="en-US" altLang="ko-KR" sz="16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16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치료 현황 관련 분석</a:t>
                      </a:r>
                      <a:endParaRPr lang="en-US" altLang="ko-KR" sz="1600" b="1" i="0" dirty="0" smtClean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PPT </a:t>
                      </a:r>
                      <a:r>
                        <a:rPr lang="ko-KR" altLang="en-US" sz="1600" b="1" i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제작 및 보고서 디자인</a:t>
                      </a:r>
                      <a:endParaRPr lang="en-US" altLang="ko-KR" sz="1600" b="1" i="0" dirty="0" smtClean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32712" marR="3830" marT="383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237600"/>
            <a:ext cx="2743200" cy="365125"/>
          </a:xfrm>
        </p:spPr>
        <p:txBody>
          <a:bodyPr/>
          <a:lstStyle/>
          <a:p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576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2529</TotalTime>
  <Words>2423</Words>
  <Application>Microsoft Office PowerPoint</Application>
  <PresentationFormat>와이드스크린</PresentationFormat>
  <Paragraphs>446</Paragraphs>
  <Slides>44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4" baseType="lpstr">
      <vt:lpstr>나눔스퀘어_ac Bold</vt:lpstr>
      <vt:lpstr>Heebo Black</vt:lpstr>
      <vt:lpstr>KoPub돋움체 Bold</vt:lpstr>
      <vt:lpstr>나눔고딕</vt:lpstr>
      <vt:lpstr>Arial</vt:lpstr>
      <vt:lpstr>Wingdings</vt:lpstr>
      <vt:lpstr>맑은 고딕</vt:lpstr>
      <vt:lpstr>나눔스퀘어_ac Light</vt:lpstr>
      <vt:lpstr>等线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이현민</dc:creator>
  <cp:lastModifiedBy>student</cp:lastModifiedBy>
  <cp:revision>247</cp:revision>
  <cp:lastPrinted>2020-01-30T02:26:31Z</cp:lastPrinted>
  <dcterms:created xsi:type="dcterms:W3CDTF">2020-01-16T02:16:59Z</dcterms:created>
  <dcterms:modified xsi:type="dcterms:W3CDTF">2020-04-30T02:30:12Z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</Properties>
</file>